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2" r:id="rId1"/>
  </p:sldMasterIdLst>
  <p:notesMasterIdLst>
    <p:notesMasterId r:id="rId58"/>
  </p:notesMasterIdLst>
  <p:handoutMasterIdLst>
    <p:handoutMasterId r:id="rId59"/>
  </p:handoutMasterIdLst>
  <p:sldIdLst>
    <p:sldId id="338" r:id="rId2"/>
    <p:sldId id="256" r:id="rId3"/>
    <p:sldId id="330" r:id="rId4"/>
    <p:sldId id="337" r:id="rId5"/>
    <p:sldId id="332" r:id="rId6"/>
    <p:sldId id="331" r:id="rId7"/>
    <p:sldId id="316" r:id="rId8"/>
    <p:sldId id="317" r:id="rId9"/>
    <p:sldId id="312" r:id="rId10"/>
    <p:sldId id="313" r:id="rId11"/>
    <p:sldId id="314" r:id="rId12"/>
    <p:sldId id="259" r:id="rId13"/>
    <p:sldId id="260" r:id="rId14"/>
    <p:sldId id="261" r:id="rId15"/>
    <p:sldId id="262" r:id="rId16"/>
    <p:sldId id="263" r:id="rId17"/>
    <p:sldId id="264" r:id="rId18"/>
    <p:sldId id="265" r:id="rId19"/>
    <p:sldId id="266" r:id="rId20"/>
    <p:sldId id="327" r:id="rId21"/>
    <p:sldId id="275" r:id="rId22"/>
    <p:sldId id="303" r:id="rId23"/>
    <p:sldId id="288" r:id="rId24"/>
    <p:sldId id="302" r:id="rId25"/>
    <p:sldId id="304" r:id="rId26"/>
    <p:sldId id="289" r:id="rId27"/>
    <p:sldId id="290" r:id="rId28"/>
    <p:sldId id="291" r:id="rId29"/>
    <p:sldId id="328" r:id="rId30"/>
    <p:sldId id="335" r:id="rId31"/>
    <p:sldId id="269" r:id="rId32"/>
    <p:sldId id="270" r:id="rId33"/>
    <p:sldId id="271" r:id="rId34"/>
    <p:sldId id="272" r:id="rId35"/>
    <p:sldId id="300" r:id="rId36"/>
    <p:sldId id="274" r:id="rId37"/>
    <p:sldId id="320" r:id="rId38"/>
    <p:sldId id="276" r:id="rId39"/>
    <p:sldId id="282" r:id="rId40"/>
    <p:sldId id="268" r:id="rId41"/>
    <p:sldId id="324" r:id="rId42"/>
    <p:sldId id="325" r:id="rId43"/>
    <p:sldId id="281" r:id="rId44"/>
    <p:sldId id="326" r:id="rId45"/>
    <p:sldId id="334" r:id="rId46"/>
    <p:sldId id="284" r:id="rId47"/>
    <p:sldId id="339" r:id="rId48"/>
    <p:sldId id="336" r:id="rId49"/>
    <p:sldId id="311" r:id="rId50"/>
    <p:sldId id="307" r:id="rId51"/>
    <p:sldId id="287" r:id="rId52"/>
    <p:sldId id="278" r:id="rId53"/>
    <p:sldId id="301" r:id="rId54"/>
    <p:sldId id="292" r:id="rId55"/>
    <p:sldId id="293" r:id="rId56"/>
    <p:sldId id="329" r:id="rId57"/>
  </p:sldIdLst>
  <p:sldSz cx="12192000" cy="6858000"/>
  <p:notesSz cx="6735763" cy="9866313"/>
  <p:embeddedFontLst>
    <p:embeddedFont>
      <p:font typeface="Calibri" panose="020F0502020204030204" pitchFamily="34" charset="0"/>
      <p:regular r:id="rId60"/>
      <p:bold r:id="rId61"/>
      <p:italic r:id="rId62"/>
      <p:boldItalic r:id="rId63"/>
    </p:embeddedFont>
    <p:embeddedFont>
      <p:font typeface="Century Schoolbook" panose="02040604050505020304" pitchFamily="18" charset="0"/>
      <p:regular r:id="rId64"/>
      <p:bold r:id="rId65"/>
      <p:italic r:id="rId66"/>
      <p:boldItalic r:id="rId67"/>
    </p:embeddedFont>
    <p:embeddedFont>
      <p:font typeface="Technika" panose="020B0604020202020204" charset="-18"/>
      <p:regular r:id="rId68"/>
      <p:bold r:id="rId69"/>
      <p:italic r:id="rId70"/>
      <p:boldItalic r:id="rId71"/>
    </p:embeddedFont>
    <p:embeddedFont>
      <p:font typeface="Technika-Bold" panose="00000600000000000000" charset="-18"/>
      <p:regular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9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99" autoAdjust="0"/>
    <p:restoredTop sz="94660"/>
  </p:normalViewPr>
  <p:slideViewPr>
    <p:cSldViewPr snapToGrid="0">
      <p:cViewPr varScale="1">
        <p:scale>
          <a:sx n="80" d="100"/>
          <a:sy n="80" d="100"/>
        </p:scale>
        <p:origin x="58"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4.fntdata"/><Relationship Id="rId68"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7.fntdata"/><Relationship Id="rId74" Type="http://schemas.openxmlformats.org/officeDocument/2006/relationships/viewProps" Target="viewProps.xml"/><Relationship Id="rId79"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presProps" Target="presProps.xml"/><Relationship Id="rId78"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F917EC-C66C-FB6B-5551-76B5B15BD8E2}"/>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CDE405A-FCE1-4590-2D4A-4A63EB0F6614}"/>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34E7A570-13FF-4864-87D0-5310D574333E}" type="datetimeFigureOut">
              <a:rPr lang="en-GB" smtClean="0"/>
              <a:t>15/11/2023</a:t>
            </a:fld>
            <a:endParaRPr lang="en-GB"/>
          </a:p>
        </p:txBody>
      </p:sp>
      <p:sp>
        <p:nvSpPr>
          <p:cNvPr id="4" name="Footer Placeholder 3">
            <a:extLst>
              <a:ext uri="{FF2B5EF4-FFF2-40B4-BE49-F238E27FC236}">
                <a16:creationId xmlns:a16="http://schemas.microsoft.com/office/drawing/2014/main" id="{417804CC-E060-955B-3D41-C9CA529F9F75}"/>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55DD6F0-DECE-A3C6-7419-7FD6A876BF92}"/>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6ED0AB10-869C-46EC-9E47-E196704B1F28}" type="slidenum">
              <a:rPr lang="en-GB" smtClean="0"/>
              <a:t>‹#›</a:t>
            </a:fld>
            <a:endParaRPr lang="en-GB"/>
          </a:p>
        </p:txBody>
      </p:sp>
    </p:spTree>
    <p:extLst>
      <p:ext uri="{BB962C8B-B14F-4D97-AF65-F5344CB8AC3E}">
        <p14:creationId xmlns:p14="http://schemas.microsoft.com/office/powerpoint/2010/main" val="3343257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0121598-5F42-412C-8EF1-B9BFE03EC3E3}" type="datetimeFigureOut">
              <a:rPr lang="en-GB" smtClean="0"/>
              <a:t>15/11/2023</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41832435-3FE8-4950-9B6D-CBB237A2BA5E}" type="slidenum">
              <a:rPr lang="en-GB" smtClean="0"/>
              <a:t>‹#›</a:t>
            </a:fld>
            <a:endParaRPr lang="en-GB"/>
          </a:p>
        </p:txBody>
      </p:sp>
    </p:spTree>
    <p:extLst>
      <p:ext uri="{BB962C8B-B14F-4D97-AF65-F5344CB8AC3E}">
        <p14:creationId xmlns:p14="http://schemas.microsoft.com/office/powerpoint/2010/main" val="16909893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pic>
        <p:nvPicPr>
          <p:cNvPr id="4" name="Obrázek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51" b="9234"/>
          <a:stretch/>
        </p:blipFill>
        <p:spPr>
          <a:xfrm>
            <a:off x="0" y="0"/>
            <a:ext cx="12192000" cy="6858000"/>
          </a:xfrm>
          <a:prstGeom prst="rect">
            <a:avLst/>
          </a:prstGeom>
        </p:spPr>
      </p:pic>
      <p:sp>
        <p:nvSpPr>
          <p:cNvPr id="2" name="Title 1"/>
          <p:cNvSpPr>
            <a:spLocks noGrp="1"/>
          </p:cNvSpPr>
          <p:nvPr>
            <p:ph type="ctrTitle" hasCustomPrompt="1"/>
          </p:nvPr>
        </p:nvSpPr>
        <p:spPr>
          <a:xfrm>
            <a:off x="1464730" y="1800000"/>
            <a:ext cx="10315592" cy="1446663"/>
          </a:xfrm>
        </p:spPr>
        <p:txBody>
          <a:bodyPr anchor="t"/>
          <a:lstStyle>
            <a:lvl1pPr algn="l">
              <a:defRPr lang="cs-CZ" sz="4800" b="1" i="0" u="none" strike="noStrike" kern="4800" baseline="0" smtClean="0">
                <a:solidFill>
                  <a:schemeClr val="bg1"/>
                </a:solidFill>
                <a:latin typeface="Technika-Bold" panose="00000600000000000000" pitchFamily="50" charset="-18"/>
              </a:defRPr>
            </a:lvl1pPr>
          </a:lstStyle>
          <a:p>
            <a:r>
              <a:rPr lang="en-US" sz="4800" b="1" i="0" u="none" strike="noStrike" baseline="0" dirty="0">
                <a:latin typeface="Technika-Bold" panose="00000600000000000000" pitchFamily="50" charset="-18"/>
              </a:rPr>
              <a:t>PRESENTATION TITLE</a:t>
            </a:r>
            <a:br>
              <a:rPr lang="cs-CZ" sz="4800" b="1" i="0" u="none" strike="noStrike" baseline="0" dirty="0">
                <a:latin typeface="Technika-Bold" panose="00000600000000000000" pitchFamily="50" charset="-18"/>
              </a:rPr>
            </a:br>
            <a:r>
              <a:rPr lang="en-US" sz="4800" b="1" i="0" u="none" strike="noStrike" baseline="0" dirty="0">
                <a:latin typeface="Technika-Bold" panose="00000600000000000000" pitchFamily="50" charset="-18"/>
              </a:rPr>
              <a:t>SUBTITLE</a:t>
            </a:r>
            <a:endParaRPr lang="en-US" dirty="0"/>
          </a:p>
        </p:txBody>
      </p:sp>
      <p:sp>
        <p:nvSpPr>
          <p:cNvPr id="3" name="Subtitle 2"/>
          <p:cNvSpPr>
            <a:spLocks noGrp="1"/>
          </p:cNvSpPr>
          <p:nvPr>
            <p:ph type="subTitle" idx="1" hasCustomPrompt="1"/>
          </p:nvPr>
        </p:nvSpPr>
        <p:spPr>
          <a:xfrm>
            <a:off x="1464728" y="3441731"/>
            <a:ext cx="10315591" cy="1771721"/>
          </a:xfrm>
        </p:spPr>
        <p:txBody>
          <a:bodyPr/>
          <a:lstStyle>
            <a:lvl1pPr marL="0" indent="0" algn="l">
              <a:buNone/>
              <a:defRPr lang="cs-CZ" sz="2400" b="1" i="0" u="none" strike="noStrike" kern="2800" baseline="0" smtClean="0">
                <a:solidFill>
                  <a:schemeClr val="bg1"/>
                </a:solidFill>
                <a:latin typeface="Technika-Bold" panose="00000600000000000000" pitchFamily="50" charset="-18"/>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FACULTIES, INSTITUTES AND OTHER PARTS</a:t>
            </a:r>
            <a:br>
              <a:rPr lang="en-US" dirty="0"/>
            </a:br>
            <a:r>
              <a:rPr lang="en-US" dirty="0"/>
              <a:t>AUTHOR/TITLE</a:t>
            </a:r>
            <a:r>
              <a:rPr lang="cs-CZ" dirty="0"/>
              <a:t> </a:t>
            </a:r>
            <a:r>
              <a:rPr lang="en-US" dirty="0"/>
              <a:t>NAME</a:t>
            </a:r>
            <a:r>
              <a:rPr lang="cs-CZ" dirty="0"/>
              <a:t> </a:t>
            </a:r>
            <a:r>
              <a:rPr lang="en-US" dirty="0"/>
              <a:t>SURNAME</a:t>
            </a:r>
            <a:br>
              <a:rPr lang="en-US" dirty="0"/>
            </a:br>
            <a:r>
              <a:rPr lang="en-US" dirty="0"/>
              <a:t>DATE</a:t>
            </a:r>
            <a:endParaRPr lang="cs-CZ" dirty="0"/>
          </a:p>
        </p:txBody>
      </p:sp>
      <p:pic>
        <p:nvPicPr>
          <p:cNvPr id="6" name="Obrázek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000" y="360000"/>
            <a:ext cx="2362577" cy="1152000"/>
          </a:xfrm>
          <a:prstGeom prst="rect">
            <a:avLst/>
          </a:prstGeom>
        </p:spPr>
      </p:pic>
    </p:spTree>
    <p:extLst>
      <p:ext uri="{BB962C8B-B14F-4D97-AF65-F5344CB8AC3E}">
        <p14:creationId xmlns:p14="http://schemas.microsoft.com/office/powerpoint/2010/main" val="149790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5" name="Obrázek 4"/>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51" b="9234"/>
          <a:stretch/>
        </p:blipFill>
        <p:spPr>
          <a:xfrm>
            <a:off x="0" y="0"/>
            <a:ext cx="12192000" cy="6858000"/>
          </a:xfrm>
          <a:prstGeom prst="rect">
            <a:avLst/>
          </a:prstGeom>
        </p:spPr>
      </p:pic>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60000" y="360000"/>
            <a:ext cx="2360796" cy="115213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ctrTitle" hasCustomPrompt="1"/>
          </p:nvPr>
        </p:nvSpPr>
        <p:spPr>
          <a:xfrm>
            <a:off x="1464730" y="1800000"/>
            <a:ext cx="10315592" cy="1446663"/>
          </a:xfrm>
        </p:spPr>
        <p:txBody>
          <a:bodyPr anchor="t"/>
          <a:lstStyle>
            <a:lvl1pPr algn="l">
              <a:defRPr lang="cs-CZ" sz="4800" b="1" i="0" u="none" strike="noStrike" kern="4800" baseline="0" smtClean="0">
                <a:solidFill>
                  <a:schemeClr val="tx1"/>
                </a:solidFill>
                <a:latin typeface="Technika-Bold" panose="00000600000000000000" pitchFamily="50" charset="-18"/>
              </a:defRPr>
            </a:lvl1pPr>
          </a:lstStyle>
          <a:p>
            <a:r>
              <a:rPr lang="en-US" sz="4800" b="1" i="0" u="none" strike="noStrike" baseline="0" dirty="0">
                <a:latin typeface="Technika-Bold" panose="00000600000000000000" pitchFamily="50" charset="-18"/>
              </a:rPr>
              <a:t>PRESENTATION TITLE</a:t>
            </a:r>
            <a:br>
              <a:rPr lang="cs-CZ" sz="4800" b="1" i="0" u="none" strike="noStrike" baseline="0" dirty="0">
                <a:latin typeface="Technika-Bold" panose="00000600000000000000" pitchFamily="50" charset="-18"/>
              </a:rPr>
            </a:br>
            <a:r>
              <a:rPr lang="en-US" sz="4800" b="1" i="0" u="none" strike="noStrike" baseline="0" dirty="0">
                <a:latin typeface="Technika-Bold" panose="00000600000000000000" pitchFamily="50" charset="-18"/>
              </a:rPr>
              <a:t>SUBTITLE</a:t>
            </a:r>
            <a:endParaRPr lang="en-US" dirty="0"/>
          </a:p>
        </p:txBody>
      </p:sp>
      <p:sp>
        <p:nvSpPr>
          <p:cNvPr id="12" name="Subtitle 2"/>
          <p:cNvSpPr>
            <a:spLocks noGrp="1"/>
          </p:cNvSpPr>
          <p:nvPr>
            <p:ph type="subTitle" idx="1" hasCustomPrompt="1"/>
          </p:nvPr>
        </p:nvSpPr>
        <p:spPr>
          <a:xfrm>
            <a:off x="1464728" y="3441731"/>
            <a:ext cx="10315591" cy="1771721"/>
          </a:xfrm>
        </p:spPr>
        <p:txBody>
          <a:bodyPr/>
          <a:lstStyle>
            <a:lvl1pPr marL="0" indent="0" algn="l">
              <a:buNone/>
              <a:defRPr lang="cs-CZ" sz="2400" b="1" i="0" u="none" strike="noStrike" kern="2800" baseline="0" smtClean="0">
                <a:solidFill>
                  <a:schemeClr val="tx1"/>
                </a:solidFill>
                <a:latin typeface="Technika-Bold" panose="00000600000000000000" pitchFamily="50" charset="-18"/>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FACULTIES, INSTITUTES AND OTHER PARTS</a:t>
            </a:r>
            <a:br>
              <a:rPr lang="en-US" dirty="0"/>
            </a:br>
            <a:r>
              <a:rPr lang="en-US" dirty="0"/>
              <a:t>AUTHOR/TITLE</a:t>
            </a:r>
            <a:r>
              <a:rPr lang="cs-CZ" dirty="0"/>
              <a:t> </a:t>
            </a:r>
            <a:r>
              <a:rPr lang="en-US" dirty="0"/>
              <a:t>NAME</a:t>
            </a:r>
            <a:r>
              <a:rPr lang="cs-CZ" dirty="0"/>
              <a:t> </a:t>
            </a:r>
            <a:r>
              <a:rPr lang="en-US" dirty="0"/>
              <a:t>SURNAME</a:t>
            </a:r>
            <a:br>
              <a:rPr lang="en-US" dirty="0"/>
            </a:br>
            <a:r>
              <a:rPr lang="en-US" dirty="0"/>
              <a:t>DATE</a:t>
            </a:r>
            <a:endParaRPr lang="cs-CZ" dirty="0"/>
          </a:p>
        </p:txBody>
      </p:sp>
    </p:spTree>
    <p:extLst>
      <p:ext uri="{BB962C8B-B14F-4D97-AF65-F5344CB8AC3E}">
        <p14:creationId xmlns:p14="http://schemas.microsoft.com/office/powerpoint/2010/main" val="1057167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62597" y="1800000"/>
            <a:ext cx="10365226" cy="1087934"/>
          </a:xfrm>
        </p:spPr>
        <p:txBody>
          <a:bodyPr anchor="t"/>
          <a:lstStyle>
            <a:lvl1pPr>
              <a:defRPr sz="2800" kern="2800" baseline="0">
                <a:latin typeface="Technika-Bold" panose="00000600000000000000" pitchFamily="50" charset="-18"/>
              </a:defRPr>
            </a:lvl1pPr>
          </a:lstStyle>
          <a:p>
            <a:r>
              <a:rPr lang="en-US" dirty="0"/>
              <a:t>SUBTITLE</a:t>
            </a:r>
          </a:p>
        </p:txBody>
      </p:sp>
      <p:sp>
        <p:nvSpPr>
          <p:cNvPr id="3" name="Content Placeholder 2"/>
          <p:cNvSpPr>
            <a:spLocks noGrp="1"/>
          </p:cNvSpPr>
          <p:nvPr>
            <p:ph idx="1" hasCustomPrompt="1"/>
          </p:nvPr>
        </p:nvSpPr>
        <p:spPr>
          <a:xfrm>
            <a:off x="1462594" y="3059766"/>
            <a:ext cx="10365223" cy="3412286"/>
          </a:xfrm>
        </p:spPr>
        <p:txBody>
          <a:bodyPr>
            <a:normAutofit/>
          </a:bodyPr>
          <a:lstStyle>
            <a:lvl1pPr marL="0" indent="0">
              <a:buNone/>
              <a:defRPr sz="2000" kern="3000" baseline="0">
                <a:latin typeface="Technika-Bold" panose="00000600000000000000" pitchFamily="50" charset="-18"/>
              </a:defRPr>
            </a:lvl1pPr>
          </a:lstStyle>
          <a:p>
            <a:pPr lvl="0"/>
            <a:r>
              <a:rPr lang="en-US" dirty="0"/>
              <a:t>INSERT TEXT</a:t>
            </a:r>
          </a:p>
        </p:txBody>
      </p:sp>
    </p:spTree>
    <p:extLst>
      <p:ext uri="{BB962C8B-B14F-4D97-AF65-F5344CB8AC3E}">
        <p14:creationId xmlns:p14="http://schemas.microsoft.com/office/powerpoint/2010/main" val="276848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obrázek">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567543" y="1800000"/>
            <a:ext cx="10262129" cy="4702629"/>
          </a:xfrm>
        </p:spPr>
        <p:txBody>
          <a:bodyPr>
            <a:normAutofit/>
          </a:bodyPr>
          <a:lstStyle>
            <a:lvl1pPr marL="0" indent="0">
              <a:buNone/>
              <a:defRPr sz="2000" kern="3000" baseline="0">
                <a:latin typeface="Technika-Bold" panose="00000600000000000000" pitchFamily="50" charset="-18"/>
              </a:defRPr>
            </a:lvl1pPr>
          </a:lstStyle>
          <a:p>
            <a:pPr lvl="0"/>
            <a:r>
              <a:rPr lang="en-US" dirty="0"/>
              <a:t>INSERT PICTURE</a:t>
            </a:r>
          </a:p>
        </p:txBody>
      </p:sp>
    </p:spTree>
    <p:extLst>
      <p:ext uri="{BB962C8B-B14F-4D97-AF65-F5344CB8AC3E}">
        <p14:creationId xmlns:p14="http://schemas.microsoft.com/office/powerpoint/2010/main" val="1234199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brázek">
    <p:spTree>
      <p:nvGrpSpPr>
        <p:cNvPr id="1" name=""/>
        <p:cNvGrpSpPr/>
        <p:nvPr/>
      </p:nvGrpSpPr>
      <p:grpSpPr>
        <a:xfrm>
          <a:off x="0" y="0"/>
          <a:ext cx="0" cy="0"/>
          <a:chOff x="0" y="0"/>
          <a:chExt cx="0" cy="0"/>
        </a:xfrm>
      </p:grpSpPr>
      <p:sp>
        <p:nvSpPr>
          <p:cNvPr id="4" name="Obdélník 3"/>
          <p:cNvSpPr/>
          <p:nvPr userDrawn="1"/>
        </p:nvSpPr>
        <p:spPr>
          <a:xfrm>
            <a:off x="2756854" y="368300"/>
            <a:ext cx="9184943" cy="12284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cs-CZ" sz="1800"/>
          </a:p>
        </p:txBody>
      </p:sp>
      <p:sp>
        <p:nvSpPr>
          <p:cNvPr id="3" name="Content Placeholder 2"/>
          <p:cNvSpPr>
            <a:spLocks noGrp="1"/>
          </p:cNvSpPr>
          <p:nvPr>
            <p:ph idx="1" hasCustomPrompt="1"/>
          </p:nvPr>
        </p:nvSpPr>
        <p:spPr>
          <a:xfrm>
            <a:off x="360000" y="360000"/>
            <a:ext cx="11473200" cy="6138000"/>
          </a:xfrm>
        </p:spPr>
        <p:txBody>
          <a:bodyPr>
            <a:normAutofit/>
          </a:bodyPr>
          <a:lstStyle>
            <a:lvl1pPr marL="0" indent="0" algn="ctr">
              <a:buNone/>
              <a:defRPr sz="2000" kern="3000" baseline="0">
                <a:latin typeface="Technika-Bold" panose="00000600000000000000" pitchFamily="50" charset="-18"/>
              </a:defRPr>
            </a:lvl1pPr>
          </a:lstStyle>
          <a:p>
            <a:pPr lvl="0"/>
            <a:r>
              <a:rPr lang="en-US" dirty="0"/>
              <a:t>INSERT PICTURE</a:t>
            </a:r>
          </a:p>
        </p:txBody>
      </p:sp>
    </p:spTree>
    <p:extLst>
      <p:ext uri="{BB962C8B-B14F-4D97-AF65-F5344CB8AC3E}">
        <p14:creationId xmlns:p14="http://schemas.microsoft.com/office/powerpoint/2010/main" val="1420733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713" y="1421067"/>
            <a:ext cx="10515600" cy="1325563"/>
          </a:xfrm>
          <a:prstGeom prst="rect">
            <a:avLst/>
          </a:prstGeom>
        </p:spPr>
        <p:txBody>
          <a:bodyPr vert="horz" lIns="91440" tIns="45720" rIns="91440" bIns="45720" rtlCol="0" anchor="ctr">
            <a:normAutofit/>
          </a:bodyPr>
          <a:lstStyle/>
          <a:p>
            <a:r>
              <a:rPr lang="cs-CZ" dirty="0"/>
              <a:t>Kliknutím lze upravit styl.</a:t>
            </a:r>
            <a:endParaRPr lang="en-US" dirty="0"/>
          </a:p>
        </p:txBody>
      </p:sp>
      <p:sp>
        <p:nvSpPr>
          <p:cNvPr id="3" name="Text Placeholder 2"/>
          <p:cNvSpPr>
            <a:spLocks noGrp="1"/>
          </p:cNvSpPr>
          <p:nvPr>
            <p:ph type="body" idx="1"/>
          </p:nvPr>
        </p:nvSpPr>
        <p:spPr>
          <a:xfrm>
            <a:off x="1455713" y="2746628"/>
            <a:ext cx="10515600" cy="3944938"/>
          </a:xfrm>
          <a:prstGeom prst="rect">
            <a:avLst/>
          </a:prstGeom>
        </p:spPr>
        <p:txBody>
          <a:bodyPr vert="horz" lIns="91440" tIns="45720" rIns="91440" bIns="45720" rtlCol="0">
            <a:normAutofit/>
          </a:bodyPr>
          <a:lstStyle/>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pic>
        <p:nvPicPr>
          <p:cNvPr id="5" name="Picture 2"/>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360000" y="360000"/>
            <a:ext cx="2360796" cy="1152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36552"/>
      </p:ext>
    </p:extLst>
  </p:cSld>
  <p:clrMap bg1="lt1" tx1="dk1" bg2="lt2" tx2="dk2" accent1="accent1" accent2="accent2" accent3="accent3" accent4="accent4" accent5="accent5" accent6="accent6" hlink="hlink" folHlink="folHlink"/>
  <p:sldLayoutIdLst>
    <p:sldLayoutId id="2147483673" r:id="rId1"/>
    <p:sldLayoutId id="2147483686" r:id="rId2"/>
    <p:sldLayoutId id="2147483674" r:id="rId3"/>
    <p:sldLayoutId id="2147483685" r:id="rId4"/>
    <p:sldLayoutId id="2147483684" r:id="rId5"/>
  </p:sldLayoutIdLst>
  <p:hf hdr="0" ftr="0" dt="0"/>
  <p:txStyles>
    <p:titleStyle>
      <a:lvl1pPr algn="l" defTabSz="914354" rtl="0" eaLnBrk="1" latinLnBrk="0" hangingPunct="1">
        <a:lnSpc>
          <a:spcPct val="90000"/>
        </a:lnSpc>
        <a:spcBef>
          <a:spcPct val="0"/>
        </a:spcBef>
        <a:buNone/>
        <a:defRPr sz="4400" kern="1200">
          <a:solidFill>
            <a:schemeClr val="tx1"/>
          </a:solidFill>
          <a:latin typeface="Technika-Bold" panose="00000600000000000000" pitchFamily="50" charset="-18"/>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Technika" panose="00000600000000000000" pitchFamily="50" charset="-18"/>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Technika" panose="00000600000000000000" pitchFamily="50" charset="-18"/>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Technika" panose="00000600000000000000" pitchFamily="50" charset="-18"/>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Technika" panose="00000600000000000000" pitchFamily="50" charset="-18"/>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175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C88B58-EC46-F8AB-909A-F8F4331A1C3D}"/>
              </a:ext>
            </a:extLst>
          </p:cNvPr>
          <p:cNvSpPr>
            <a:spLocks noGrp="1"/>
          </p:cNvSpPr>
          <p:nvPr>
            <p:ph idx="1"/>
          </p:nvPr>
        </p:nvSpPr>
        <p:spPr/>
        <p:txBody>
          <a:bodyPr>
            <a:normAutofit lnSpcReduction="10000"/>
          </a:bodyPr>
          <a:lstStyle/>
          <a:p>
            <a:endParaRPr lang="en-GB" dirty="0"/>
          </a:p>
          <a:p>
            <a:endParaRPr lang="en-GB" dirty="0"/>
          </a:p>
          <a:p>
            <a:r>
              <a:rPr lang="en-GB" dirty="0"/>
              <a:t>Presentation Skills Pre-Lecture Questions</a:t>
            </a:r>
          </a:p>
          <a:p>
            <a:endParaRPr lang="en-GB" dirty="0"/>
          </a:p>
          <a:p>
            <a:endParaRPr lang="en-GB" dirty="0"/>
          </a:p>
          <a:p>
            <a:r>
              <a:rPr lang="en-GB" dirty="0"/>
              <a:t>	</a:t>
            </a:r>
            <a:r>
              <a:rPr lang="en-GB" sz="3600" dirty="0"/>
              <a:t>What experiences have you had presenting/performing to an audience? Have you attended conferences where you have presented something to an audience? Details…</a:t>
            </a:r>
          </a:p>
          <a:p>
            <a:endParaRPr lang="en-GB" sz="3600" dirty="0"/>
          </a:p>
          <a:p>
            <a:r>
              <a:rPr lang="en-GB" sz="3600" dirty="0"/>
              <a:t>	Have you ever experienced performance anxiety or stage fright? In what context? What were the symptoms? How did you overcome it?</a:t>
            </a:r>
          </a:p>
          <a:p>
            <a:endParaRPr lang="en-GB" dirty="0"/>
          </a:p>
        </p:txBody>
      </p:sp>
    </p:spTree>
    <p:extLst>
      <p:ext uri="{BB962C8B-B14F-4D97-AF65-F5344CB8AC3E}">
        <p14:creationId xmlns:p14="http://schemas.microsoft.com/office/powerpoint/2010/main" val="612322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C43219B-00B8-6F7C-8565-224E65CC37C3}"/>
              </a:ext>
            </a:extLst>
          </p:cNvPr>
          <p:cNvPicPr>
            <a:picLocks noGrp="1" noChangeAspect="1"/>
          </p:cNvPicPr>
          <p:nvPr>
            <p:ph idx="1"/>
          </p:nvPr>
        </p:nvPicPr>
        <p:blipFill rotWithShape="1">
          <a:blip r:embed="rId2"/>
          <a:srcRect t="15684" b="4168"/>
          <a:stretch/>
        </p:blipFill>
        <p:spPr>
          <a:xfrm>
            <a:off x="360000" y="360000"/>
            <a:ext cx="11473200" cy="6138000"/>
          </a:xfrm>
          <a:prstGeom prst="rect">
            <a:avLst/>
          </a:prstGeom>
          <a:noFill/>
        </p:spPr>
      </p:pic>
    </p:spTree>
    <p:extLst>
      <p:ext uri="{BB962C8B-B14F-4D97-AF65-F5344CB8AC3E}">
        <p14:creationId xmlns:p14="http://schemas.microsoft.com/office/powerpoint/2010/main" val="1807582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7728E073-4933-F49D-3D7A-E57BD85F606E}"/>
              </a:ext>
            </a:extLst>
          </p:cNvPr>
          <p:cNvPicPr>
            <a:picLocks noGrp="1" noChangeAspect="1"/>
          </p:cNvPicPr>
          <p:nvPr>
            <p:ph idx="1"/>
          </p:nvPr>
        </p:nvPicPr>
        <p:blipFill rotWithShape="1">
          <a:blip r:embed="rId2"/>
          <a:srcRect t="20743"/>
          <a:stretch/>
        </p:blipFill>
        <p:spPr>
          <a:xfrm>
            <a:off x="360000" y="360000"/>
            <a:ext cx="11473200" cy="6138000"/>
          </a:xfrm>
          <a:prstGeom prst="rect">
            <a:avLst/>
          </a:prstGeom>
          <a:noFill/>
        </p:spPr>
      </p:pic>
    </p:spTree>
    <p:extLst>
      <p:ext uri="{BB962C8B-B14F-4D97-AF65-F5344CB8AC3E}">
        <p14:creationId xmlns:p14="http://schemas.microsoft.com/office/powerpoint/2010/main" val="2879316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18A5AD4-683E-FFA6-0989-15982828E28D}"/>
              </a:ext>
            </a:extLst>
          </p:cNvPr>
          <p:cNvPicPr>
            <a:picLocks noGrp="1" noChangeAspect="1"/>
          </p:cNvPicPr>
          <p:nvPr>
            <p:ph idx="1"/>
          </p:nvPr>
        </p:nvPicPr>
        <p:blipFill>
          <a:blip r:embed="rId2"/>
          <a:stretch>
            <a:fillRect/>
          </a:stretch>
        </p:blipFill>
        <p:spPr>
          <a:xfrm>
            <a:off x="3022600" y="368300"/>
            <a:ext cx="7734300" cy="6273800"/>
          </a:xfrm>
          <a:prstGeom prst="rect">
            <a:avLst/>
          </a:prstGeom>
        </p:spPr>
      </p:pic>
    </p:spTree>
    <p:extLst>
      <p:ext uri="{BB962C8B-B14F-4D97-AF65-F5344CB8AC3E}">
        <p14:creationId xmlns:p14="http://schemas.microsoft.com/office/powerpoint/2010/main" val="1137633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05E47A77-A041-8AF9-6E6B-7040EC646081}"/>
              </a:ext>
            </a:extLst>
          </p:cNvPr>
          <p:cNvPicPr>
            <a:picLocks noGrp="1" noChangeAspect="1"/>
          </p:cNvPicPr>
          <p:nvPr>
            <p:ph idx="1"/>
          </p:nvPr>
        </p:nvPicPr>
        <p:blipFill rotWithShape="1">
          <a:blip r:embed="rId2"/>
          <a:srcRect b="28669"/>
          <a:stretch/>
        </p:blipFill>
        <p:spPr>
          <a:xfrm>
            <a:off x="360000" y="360000"/>
            <a:ext cx="11473200" cy="6138000"/>
          </a:xfrm>
          <a:prstGeom prst="rect">
            <a:avLst/>
          </a:prstGeom>
          <a:noFill/>
        </p:spPr>
      </p:pic>
    </p:spTree>
    <p:extLst>
      <p:ext uri="{BB962C8B-B14F-4D97-AF65-F5344CB8AC3E}">
        <p14:creationId xmlns:p14="http://schemas.microsoft.com/office/powerpoint/2010/main" val="3258983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erson wearing a black coat and black gloves&#10;&#10;Description automatically generated with low confidence">
            <a:extLst>
              <a:ext uri="{FF2B5EF4-FFF2-40B4-BE49-F238E27FC236}">
                <a16:creationId xmlns:a16="http://schemas.microsoft.com/office/drawing/2014/main" id="{B0A82C10-B3BB-A741-BF64-054F6961F065}"/>
              </a:ext>
            </a:extLst>
          </p:cNvPr>
          <p:cNvPicPr>
            <a:picLocks noGrp="1" noChangeAspect="1"/>
          </p:cNvPicPr>
          <p:nvPr>
            <p:ph idx="1"/>
          </p:nvPr>
        </p:nvPicPr>
        <p:blipFill rotWithShape="1">
          <a:blip r:embed="rId2"/>
          <a:srcRect b="20448"/>
          <a:stretch/>
        </p:blipFill>
        <p:spPr>
          <a:xfrm>
            <a:off x="360000" y="360000"/>
            <a:ext cx="11473200" cy="6138000"/>
          </a:xfrm>
          <a:prstGeom prst="rect">
            <a:avLst/>
          </a:prstGeom>
          <a:noFill/>
        </p:spPr>
      </p:pic>
    </p:spTree>
    <p:extLst>
      <p:ext uri="{BB962C8B-B14F-4D97-AF65-F5344CB8AC3E}">
        <p14:creationId xmlns:p14="http://schemas.microsoft.com/office/powerpoint/2010/main" val="186174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1D3486B9-F888-BB7C-2793-3EE69548CF41}"/>
              </a:ext>
            </a:extLst>
          </p:cNvPr>
          <p:cNvPicPr>
            <a:picLocks noGrp="1" noChangeAspect="1"/>
          </p:cNvPicPr>
          <p:nvPr>
            <p:ph idx="1"/>
          </p:nvPr>
        </p:nvPicPr>
        <p:blipFill rotWithShape="1">
          <a:blip r:embed="rId2"/>
          <a:srcRect b="14402"/>
          <a:stretch/>
        </p:blipFill>
        <p:spPr>
          <a:xfrm>
            <a:off x="360000" y="360000"/>
            <a:ext cx="11473200" cy="6138000"/>
          </a:xfrm>
          <a:prstGeom prst="rect">
            <a:avLst/>
          </a:prstGeom>
          <a:noFill/>
        </p:spPr>
      </p:pic>
    </p:spTree>
    <p:extLst>
      <p:ext uri="{BB962C8B-B14F-4D97-AF65-F5344CB8AC3E}">
        <p14:creationId xmlns:p14="http://schemas.microsoft.com/office/powerpoint/2010/main" val="286783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9D6B6C6A-E95C-D75A-F416-D7BC69F95FFE}"/>
              </a:ext>
            </a:extLst>
          </p:cNvPr>
          <p:cNvPicPr>
            <a:picLocks noGrp="1" noChangeAspect="1"/>
          </p:cNvPicPr>
          <p:nvPr>
            <p:ph idx="1"/>
          </p:nvPr>
        </p:nvPicPr>
        <p:blipFill>
          <a:blip r:embed="rId2"/>
          <a:stretch>
            <a:fillRect/>
          </a:stretch>
        </p:blipFill>
        <p:spPr>
          <a:xfrm>
            <a:off x="1907178" y="1645920"/>
            <a:ext cx="8294914" cy="4637314"/>
          </a:xfrm>
          <a:prstGeom prst="rect">
            <a:avLst/>
          </a:prstGeom>
        </p:spPr>
      </p:pic>
    </p:spTree>
    <p:extLst>
      <p:ext uri="{BB962C8B-B14F-4D97-AF65-F5344CB8AC3E}">
        <p14:creationId xmlns:p14="http://schemas.microsoft.com/office/powerpoint/2010/main" val="2763378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875ADD1-62CE-056C-5184-2647C9250D90}"/>
              </a:ext>
            </a:extLst>
          </p:cNvPr>
          <p:cNvPicPr>
            <a:picLocks noGrp="1" noChangeAspect="1"/>
          </p:cNvPicPr>
          <p:nvPr>
            <p:ph idx="1"/>
          </p:nvPr>
        </p:nvPicPr>
        <p:blipFill>
          <a:blip r:embed="rId2"/>
          <a:stretch>
            <a:fillRect/>
          </a:stretch>
        </p:blipFill>
        <p:spPr>
          <a:xfrm>
            <a:off x="3311482" y="360000"/>
            <a:ext cx="5570235" cy="6138000"/>
          </a:xfrm>
          <a:prstGeom prst="rect">
            <a:avLst/>
          </a:prstGeom>
          <a:noFill/>
        </p:spPr>
      </p:pic>
    </p:spTree>
    <p:extLst>
      <p:ext uri="{BB962C8B-B14F-4D97-AF65-F5344CB8AC3E}">
        <p14:creationId xmlns:p14="http://schemas.microsoft.com/office/powerpoint/2010/main" val="1031172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artoon of a person holding a bow and arrow&#10;&#10;Description automatically generated with medium confidence">
            <a:extLst>
              <a:ext uri="{FF2B5EF4-FFF2-40B4-BE49-F238E27FC236}">
                <a16:creationId xmlns:a16="http://schemas.microsoft.com/office/drawing/2014/main" id="{C4F8A5CE-93A0-D6F7-8834-F5FB3845B0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1360" y="570849"/>
            <a:ext cx="3810868" cy="5716302"/>
          </a:xfrm>
        </p:spPr>
      </p:pic>
    </p:spTree>
    <p:extLst>
      <p:ext uri="{BB962C8B-B14F-4D97-AF65-F5344CB8AC3E}">
        <p14:creationId xmlns:p14="http://schemas.microsoft.com/office/powerpoint/2010/main" val="3679292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31390CA5-8F23-5BE4-DD4D-3E62F9425056}"/>
              </a:ext>
            </a:extLst>
          </p:cNvPr>
          <p:cNvPicPr>
            <a:picLocks noGrp="1" noChangeAspect="1"/>
          </p:cNvPicPr>
          <p:nvPr>
            <p:ph idx="1"/>
          </p:nvPr>
        </p:nvPicPr>
        <p:blipFill rotWithShape="1">
          <a:blip r:embed="rId2"/>
          <a:srcRect t="4714" b="40696"/>
          <a:stretch/>
        </p:blipFill>
        <p:spPr>
          <a:xfrm>
            <a:off x="360000" y="360000"/>
            <a:ext cx="11473200" cy="6138000"/>
          </a:xfrm>
          <a:prstGeom prst="rect">
            <a:avLst/>
          </a:prstGeom>
          <a:noFill/>
        </p:spPr>
      </p:pic>
    </p:spTree>
    <p:extLst>
      <p:ext uri="{BB962C8B-B14F-4D97-AF65-F5344CB8AC3E}">
        <p14:creationId xmlns:p14="http://schemas.microsoft.com/office/powerpoint/2010/main" val="2414698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ctrTitle"/>
          </p:nvPr>
        </p:nvSpPr>
        <p:spPr/>
        <p:txBody>
          <a:bodyPr>
            <a:normAutofit fontScale="90000"/>
          </a:bodyPr>
          <a:lstStyle/>
          <a:p>
            <a:r>
              <a:rPr lang="en-GB" sz="4400" dirty="0"/>
              <a:t>How to Keep your Audience Interested: Scientific Communication and Conference Skills </a:t>
            </a:r>
            <a:endParaRPr lang="en-US" sz="4400" dirty="0"/>
          </a:p>
        </p:txBody>
      </p:sp>
      <p:sp>
        <p:nvSpPr>
          <p:cNvPr id="11" name="Podnadpis 10"/>
          <p:cNvSpPr>
            <a:spLocks noGrp="1"/>
          </p:cNvSpPr>
          <p:nvPr>
            <p:ph type="subTitle" idx="1"/>
          </p:nvPr>
        </p:nvSpPr>
        <p:spPr>
          <a:xfrm>
            <a:off x="1464728" y="3685592"/>
            <a:ext cx="10315591" cy="1527860"/>
          </a:xfrm>
        </p:spPr>
        <p:txBody>
          <a:bodyPr>
            <a:normAutofit fontScale="92500" lnSpcReduction="20000"/>
          </a:bodyPr>
          <a:lstStyle/>
          <a:p>
            <a:r>
              <a:rPr lang="en-US" dirty="0"/>
              <a:t>Faculty of Nuclear Physics and Physical Engineering</a:t>
            </a:r>
          </a:p>
          <a:p>
            <a:r>
              <a:rPr lang="en-US" dirty="0"/>
              <a:t>Languages Department</a:t>
            </a:r>
          </a:p>
          <a:p>
            <a:endParaRPr lang="en-US" dirty="0"/>
          </a:p>
          <a:p>
            <a:r>
              <a:rPr lang="en-US" dirty="0"/>
              <a:t>Darren Copeland MSc</a:t>
            </a:r>
          </a:p>
        </p:txBody>
      </p:sp>
    </p:spTree>
    <p:extLst>
      <p:ext uri="{BB962C8B-B14F-4D97-AF65-F5344CB8AC3E}">
        <p14:creationId xmlns:p14="http://schemas.microsoft.com/office/powerpoint/2010/main" val="184452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E16D5-1CAF-1A83-C44B-5A84FEE7ACB4}"/>
              </a:ext>
            </a:extLst>
          </p:cNvPr>
          <p:cNvSpPr>
            <a:spLocks noGrp="1"/>
          </p:cNvSpPr>
          <p:nvPr>
            <p:ph type="title"/>
          </p:nvPr>
        </p:nvSpPr>
        <p:spPr/>
        <p:txBody>
          <a:bodyPr>
            <a:normAutofit/>
          </a:bodyPr>
          <a:lstStyle/>
          <a:p>
            <a:pPr algn="ctr"/>
            <a:r>
              <a:rPr lang="en-GB" sz="4800" dirty="0"/>
              <a:t>Crossing the Rubicon</a:t>
            </a:r>
          </a:p>
        </p:txBody>
      </p:sp>
      <p:pic>
        <p:nvPicPr>
          <p:cNvPr id="1026" name="Picture 2" descr="Crossing the Rubicon">
            <a:extLst>
              <a:ext uri="{FF2B5EF4-FFF2-40B4-BE49-F238E27FC236}">
                <a16:creationId xmlns:a16="http://schemas.microsoft.com/office/drawing/2014/main" id="{3A116587-FCD0-DA7D-D3CF-13B08CDD18F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1069" y="3059113"/>
            <a:ext cx="6348412" cy="341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27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E709CAB-3083-AECD-8686-A94A857F24D0}"/>
              </a:ext>
            </a:extLst>
          </p:cNvPr>
          <p:cNvSpPr>
            <a:spLocks noGrp="1"/>
          </p:cNvSpPr>
          <p:nvPr>
            <p:ph idx="1"/>
          </p:nvPr>
        </p:nvSpPr>
        <p:spPr/>
        <p:txBody>
          <a:bodyPr/>
          <a:lstStyle/>
          <a:p>
            <a:r>
              <a:rPr lang="en-GB" dirty="0"/>
              <a:t>		</a:t>
            </a:r>
          </a:p>
        </p:txBody>
      </p:sp>
      <p:grpSp>
        <p:nvGrpSpPr>
          <p:cNvPr id="23" name="Group 22">
            <a:extLst>
              <a:ext uri="{FF2B5EF4-FFF2-40B4-BE49-F238E27FC236}">
                <a16:creationId xmlns:a16="http://schemas.microsoft.com/office/drawing/2014/main" id="{E28074F6-3D27-B5F7-495F-F7D99FCA9BB5}"/>
              </a:ext>
            </a:extLst>
          </p:cNvPr>
          <p:cNvGrpSpPr/>
          <p:nvPr/>
        </p:nvGrpSpPr>
        <p:grpSpPr>
          <a:xfrm>
            <a:off x="2434621" y="998567"/>
            <a:ext cx="8391319" cy="5499433"/>
            <a:chOff x="2401371" y="774520"/>
            <a:chExt cx="8391319" cy="5499433"/>
          </a:xfrm>
        </p:grpSpPr>
        <p:cxnSp>
          <p:nvCxnSpPr>
            <p:cNvPr id="3" name="Straight Arrow Connector 2">
              <a:extLst>
                <a:ext uri="{FF2B5EF4-FFF2-40B4-BE49-F238E27FC236}">
                  <a16:creationId xmlns:a16="http://schemas.microsoft.com/office/drawing/2014/main" id="{F2465A81-E43D-DB8A-A873-6F32D10B2C09}"/>
                </a:ext>
              </a:extLst>
            </p:cNvPr>
            <p:cNvCxnSpPr/>
            <p:nvPr/>
          </p:nvCxnSpPr>
          <p:spPr>
            <a:xfrm>
              <a:off x="3078479" y="5645780"/>
              <a:ext cx="771421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7F03C47-3B97-599D-0674-BCB7F61F4152}"/>
                </a:ext>
              </a:extLst>
            </p:cNvPr>
            <p:cNvCxnSpPr>
              <a:cxnSpLocks/>
            </p:cNvCxnSpPr>
            <p:nvPr/>
          </p:nvCxnSpPr>
          <p:spPr>
            <a:xfrm flipV="1">
              <a:off x="3084790" y="774521"/>
              <a:ext cx="0" cy="48712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F98140-4F30-6D30-A82A-C4EDE630FDE8}"/>
                </a:ext>
              </a:extLst>
            </p:cNvPr>
            <p:cNvSpPr txBox="1"/>
            <p:nvPr/>
          </p:nvSpPr>
          <p:spPr>
            <a:xfrm>
              <a:off x="5651267" y="5689178"/>
              <a:ext cx="2568633" cy="584775"/>
            </a:xfrm>
            <a:prstGeom prst="rect">
              <a:avLst/>
            </a:prstGeom>
            <a:noFill/>
          </p:spPr>
          <p:txBody>
            <a:bodyPr wrap="square" rtlCol="0">
              <a:spAutoFit/>
            </a:bodyPr>
            <a:lstStyle/>
            <a:p>
              <a:pPr algn="ctr"/>
              <a:r>
                <a:rPr lang="en-GB" sz="3200" b="1" dirty="0">
                  <a:latin typeface="Calibri" panose="020F0502020204030204" pitchFamily="34" charset="0"/>
                  <a:cs typeface="Calibri" panose="020F0502020204030204" pitchFamily="34" charset="0"/>
                </a:rPr>
                <a:t>Time</a:t>
              </a:r>
              <a:endParaRPr lang="en-GB"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44C85A3-36AB-4CE7-30C4-5AF71CA9825A}"/>
                </a:ext>
              </a:extLst>
            </p:cNvPr>
            <p:cNvSpPr txBox="1"/>
            <p:nvPr/>
          </p:nvSpPr>
          <p:spPr>
            <a:xfrm>
              <a:off x="2401371" y="774520"/>
              <a:ext cx="677108" cy="4357302"/>
            </a:xfrm>
            <a:prstGeom prst="rect">
              <a:avLst/>
            </a:prstGeom>
            <a:noFill/>
          </p:spPr>
          <p:txBody>
            <a:bodyPr vert="vert270" wrap="square" rtlCol="0">
              <a:spAutoFit/>
            </a:bodyPr>
            <a:lstStyle/>
            <a:p>
              <a:r>
                <a:rPr lang="en-GB" sz="3200" b="1" dirty="0">
                  <a:latin typeface="Calibri" panose="020F0502020204030204" pitchFamily="34" charset="0"/>
                  <a:cs typeface="Calibri" panose="020F0502020204030204" pitchFamily="34" charset="0"/>
                </a:rPr>
                <a:t>Audience Attention</a:t>
              </a:r>
            </a:p>
          </p:txBody>
        </p:sp>
        <p:sp>
          <p:nvSpPr>
            <p:cNvPr id="16" name="TextBox 15">
              <a:extLst>
                <a:ext uri="{FF2B5EF4-FFF2-40B4-BE49-F238E27FC236}">
                  <a16:creationId xmlns:a16="http://schemas.microsoft.com/office/drawing/2014/main" id="{AC337B4E-9D03-EB50-04A7-89FE3664E5E5}"/>
                </a:ext>
              </a:extLst>
            </p:cNvPr>
            <p:cNvSpPr txBox="1"/>
            <p:nvPr/>
          </p:nvSpPr>
          <p:spPr>
            <a:xfrm>
              <a:off x="3144164" y="2315260"/>
              <a:ext cx="553998" cy="2593568"/>
            </a:xfrm>
            <a:prstGeom prst="rect">
              <a:avLst/>
            </a:prstGeom>
            <a:noFill/>
          </p:spPr>
          <p:txBody>
            <a:bodyPr vert="vert270" wrap="square" rtlCol="0">
              <a:spAutoFit/>
            </a:bodyPr>
            <a:lstStyle/>
            <a:p>
              <a:r>
                <a:rPr lang="en-GB" sz="2400" b="1" dirty="0">
                  <a:latin typeface="Calibri" panose="020F0502020204030204" pitchFamily="34" charset="0"/>
                  <a:cs typeface="Calibri" panose="020F0502020204030204" pitchFamily="34" charset="0"/>
                </a:rPr>
                <a:t>Introduction</a:t>
              </a:r>
            </a:p>
          </p:txBody>
        </p:sp>
        <p:sp>
          <p:nvSpPr>
            <p:cNvPr id="17" name="TextBox 16">
              <a:extLst>
                <a:ext uri="{FF2B5EF4-FFF2-40B4-BE49-F238E27FC236}">
                  <a16:creationId xmlns:a16="http://schemas.microsoft.com/office/drawing/2014/main" id="{AC26EC77-22E8-12A5-B96A-F94FEC5CB02F}"/>
                </a:ext>
              </a:extLst>
            </p:cNvPr>
            <p:cNvSpPr txBox="1"/>
            <p:nvPr/>
          </p:nvSpPr>
          <p:spPr>
            <a:xfrm>
              <a:off x="9889373" y="3008815"/>
              <a:ext cx="553998" cy="2593568"/>
            </a:xfrm>
            <a:prstGeom prst="rect">
              <a:avLst/>
            </a:prstGeom>
            <a:noFill/>
          </p:spPr>
          <p:txBody>
            <a:bodyPr vert="vert270" wrap="square" rtlCol="0">
              <a:spAutoFit/>
            </a:bodyPr>
            <a:lstStyle/>
            <a:p>
              <a:r>
                <a:rPr lang="en-GB" sz="2400" b="1" dirty="0">
                  <a:latin typeface="Calibri" panose="020F0502020204030204" pitchFamily="34" charset="0"/>
                  <a:cs typeface="Calibri" panose="020F0502020204030204" pitchFamily="34" charset="0"/>
                </a:rPr>
                <a:t>Conclusion</a:t>
              </a:r>
            </a:p>
          </p:txBody>
        </p:sp>
        <p:sp>
          <p:nvSpPr>
            <p:cNvPr id="18" name="Free-form: Shape 17">
              <a:extLst>
                <a:ext uri="{FF2B5EF4-FFF2-40B4-BE49-F238E27FC236}">
                  <a16:creationId xmlns:a16="http://schemas.microsoft.com/office/drawing/2014/main" id="{B50A7EDE-2AB7-F1FF-AB9D-B1513A2C4DDA}"/>
                </a:ext>
              </a:extLst>
            </p:cNvPr>
            <p:cNvSpPr/>
            <p:nvPr/>
          </p:nvSpPr>
          <p:spPr>
            <a:xfrm>
              <a:off x="3125585" y="1632226"/>
              <a:ext cx="7273636" cy="3680822"/>
            </a:xfrm>
            <a:custGeom>
              <a:avLst/>
              <a:gdLst>
                <a:gd name="connsiteX0" fmla="*/ 0 w 7273636"/>
                <a:gd name="connsiteY0" fmla="*/ 547146 h 3680822"/>
                <a:gd name="connsiteX1" fmla="*/ 523702 w 7273636"/>
                <a:gd name="connsiteY1" fmla="*/ 23444 h 3680822"/>
                <a:gd name="connsiteX2" fmla="*/ 1030778 w 7273636"/>
                <a:gd name="connsiteY2" fmla="*/ 306077 h 3680822"/>
                <a:gd name="connsiteX3" fmla="*/ 1645920 w 7273636"/>
                <a:gd name="connsiteY3" fmla="*/ 2143190 h 3680822"/>
                <a:gd name="connsiteX4" fmla="*/ 2152996 w 7273636"/>
                <a:gd name="connsiteY4" fmla="*/ 3132404 h 3680822"/>
                <a:gd name="connsiteX5" fmla="*/ 3383280 w 7273636"/>
                <a:gd name="connsiteY5" fmla="*/ 3622855 h 3680822"/>
                <a:gd name="connsiteX6" fmla="*/ 5303520 w 7273636"/>
                <a:gd name="connsiteY6" fmla="*/ 3572979 h 3680822"/>
                <a:gd name="connsiteX7" fmla="*/ 6334298 w 7273636"/>
                <a:gd name="connsiteY7" fmla="*/ 2741706 h 3680822"/>
                <a:gd name="connsiteX8" fmla="*/ 6916189 w 7273636"/>
                <a:gd name="connsiteY8" fmla="*/ 2442448 h 3680822"/>
                <a:gd name="connsiteX9" fmla="*/ 7273636 w 7273636"/>
                <a:gd name="connsiteY9" fmla="*/ 2492324 h 368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73636" h="3680822">
                  <a:moveTo>
                    <a:pt x="0" y="547146"/>
                  </a:moveTo>
                  <a:cubicBezTo>
                    <a:pt x="175953" y="305384"/>
                    <a:pt x="351906" y="63622"/>
                    <a:pt x="523702" y="23444"/>
                  </a:cubicBezTo>
                  <a:cubicBezTo>
                    <a:pt x="695498" y="-16734"/>
                    <a:pt x="843742" y="-47214"/>
                    <a:pt x="1030778" y="306077"/>
                  </a:cubicBezTo>
                  <a:cubicBezTo>
                    <a:pt x="1217814" y="659368"/>
                    <a:pt x="1458884" y="1672136"/>
                    <a:pt x="1645920" y="2143190"/>
                  </a:cubicBezTo>
                  <a:cubicBezTo>
                    <a:pt x="1832956" y="2614244"/>
                    <a:pt x="1863436" y="2885793"/>
                    <a:pt x="2152996" y="3132404"/>
                  </a:cubicBezTo>
                  <a:cubicBezTo>
                    <a:pt x="2442556" y="3379015"/>
                    <a:pt x="2858193" y="3549426"/>
                    <a:pt x="3383280" y="3622855"/>
                  </a:cubicBezTo>
                  <a:cubicBezTo>
                    <a:pt x="3908367" y="3696284"/>
                    <a:pt x="4811684" y="3719837"/>
                    <a:pt x="5303520" y="3572979"/>
                  </a:cubicBezTo>
                  <a:cubicBezTo>
                    <a:pt x="5795356" y="3426121"/>
                    <a:pt x="6065520" y="2930128"/>
                    <a:pt x="6334298" y="2741706"/>
                  </a:cubicBezTo>
                  <a:cubicBezTo>
                    <a:pt x="6603076" y="2553284"/>
                    <a:pt x="6759633" y="2484012"/>
                    <a:pt x="6916189" y="2442448"/>
                  </a:cubicBezTo>
                  <a:cubicBezTo>
                    <a:pt x="7072745" y="2400884"/>
                    <a:pt x="7173190" y="2446604"/>
                    <a:pt x="7273636" y="249232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11536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497EAB16-DD5D-4D0E-D192-F5CC97DE545E}"/>
              </a:ext>
            </a:extLst>
          </p:cNvPr>
          <p:cNvPicPr>
            <a:picLocks noGrp="1" noChangeAspect="1"/>
          </p:cNvPicPr>
          <p:nvPr>
            <p:ph idx="1"/>
          </p:nvPr>
        </p:nvPicPr>
        <p:blipFill rotWithShape="1">
          <a:blip r:embed="rId2"/>
          <a:srcRect b="4891"/>
          <a:stretch/>
        </p:blipFill>
        <p:spPr>
          <a:xfrm>
            <a:off x="360000" y="360000"/>
            <a:ext cx="11473200" cy="6138000"/>
          </a:xfrm>
          <a:prstGeom prst="rect">
            <a:avLst/>
          </a:prstGeom>
          <a:noFill/>
        </p:spPr>
      </p:pic>
    </p:spTree>
    <p:extLst>
      <p:ext uri="{BB962C8B-B14F-4D97-AF65-F5344CB8AC3E}">
        <p14:creationId xmlns:p14="http://schemas.microsoft.com/office/powerpoint/2010/main" val="35412097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AB91E-250B-838A-8C17-E02638955537}"/>
              </a:ext>
            </a:extLst>
          </p:cNvPr>
          <p:cNvSpPr>
            <a:spLocks noGrp="1"/>
          </p:cNvSpPr>
          <p:nvPr>
            <p:ph type="title"/>
          </p:nvPr>
        </p:nvSpPr>
        <p:spPr/>
        <p:txBody>
          <a:bodyPr>
            <a:normAutofit/>
          </a:bodyPr>
          <a:lstStyle/>
          <a:p>
            <a:pPr algn="ctr"/>
            <a:r>
              <a:rPr lang="en-GB" sz="3600" dirty="0"/>
              <a:t>The Voice</a:t>
            </a:r>
          </a:p>
        </p:txBody>
      </p:sp>
      <p:sp>
        <p:nvSpPr>
          <p:cNvPr id="3" name="Content Placeholder 2">
            <a:extLst>
              <a:ext uri="{FF2B5EF4-FFF2-40B4-BE49-F238E27FC236}">
                <a16:creationId xmlns:a16="http://schemas.microsoft.com/office/drawing/2014/main" id="{D8E5E934-6FF4-591B-9BD3-61E87EFD41A6}"/>
              </a:ext>
            </a:extLst>
          </p:cNvPr>
          <p:cNvSpPr>
            <a:spLocks noGrp="1"/>
          </p:cNvSpPr>
          <p:nvPr>
            <p:ph idx="1"/>
          </p:nvPr>
        </p:nvSpPr>
        <p:spPr/>
        <p:txBody>
          <a:bodyPr/>
          <a:lstStyle/>
          <a:p>
            <a:pPr algn="ctr"/>
            <a:r>
              <a:rPr lang="en-GB" dirty="0"/>
              <a:t>English- pronunciation- not the easiest!</a:t>
            </a:r>
          </a:p>
          <a:p>
            <a:pPr algn="ctr"/>
            <a:r>
              <a:rPr lang="en-GB" sz="4000" dirty="0"/>
              <a:t>She stood on the balcony</a:t>
            </a:r>
          </a:p>
          <a:p>
            <a:pPr algn="ctr"/>
            <a:r>
              <a:rPr lang="en-GB" sz="4000" dirty="0"/>
              <a:t>Mimicking him hiccupping</a:t>
            </a:r>
          </a:p>
          <a:p>
            <a:pPr algn="ctr"/>
            <a:r>
              <a:rPr lang="en-GB" sz="4000" dirty="0"/>
              <a:t>And inimitably beckoning him in</a:t>
            </a:r>
          </a:p>
        </p:txBody>
      </p:sp>
    </p:spTree>
    <p:extLst>
      <p:ext uri="{BB962C8B-B14F-4D97-AF65-F5344CB8AC3E}">
        <p14:creationId xmlns:p14="http://schemas.microsoft.com/office/powerpoint/2010/main" val="101801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1600000">
                                      <p:cBhvr>
                                        <p:cTn id="18" dur="2000" fill="hold"/>
                                        <p:tgtEl>
                                          <p:spTgt spid="3">
                                            <p:txEl>
                                              <p:pRg st="1" end="1"/>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3">
                                            <p:txEl>
                                              <p:pRg st="2" end="2"/>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98C0-BE92-8BD9-BF5F-47459047216E}"/>
              </a:ext>
            </a:extLst>
          </p:cNvPr>
          <p:cNvSpPr>
            <a:spLocks noGrp="1"/>
          </p:cNvSpPr>
          <p:nvPr>
            <p:ph type="title"/>
          </p:nvPr>
        </p:nvSpPr>
        <p:spPr/>
        <p:txBody>
          <a:bodyPr>
            <a:normAutofit/>
          </a:bodyPr>
          <a:lstStyle/>
          <a:p>
            <a:pPr algn="ctr"/>
            <a:r>
              <a:rPr lang="en-GB" sz="4800" dirty="0"/>
              <a:t>Small Stokes Shift</a:t>
            </a:r>
          </a:p>
        </p:txBody>
      </p:sp>
      <p:pic>
        <p:nvPicPr>
          <p:cNvPr id="4" name="Content Placeholder 3">
            <a:extLst>
              <a:ext uri="{FF2B5EF4-FFF2-40B4-BE49-F238E27FC236}">
                <a16:creationId xmlns:a16="http://schemas.microsoft.com/office/drawing/2014/main" id="{FA007D91-FF5A-C384-FFFC-5F8647F13E61}"/>
              </a:ext>
            </a:extLst>
          </p:cNvPr>
          <p:cNvPicPr>
            <a:picLocks noGrp="1" noChangeAspect="1"/>
          </p:cNvPicPr>
          <p:nvPr>
            <p:ph idx="1"/>
          </p:nvPr>
        </p:nvPicPr>
        <p:blipFill>
          <a:blip r:embed="rId2"/>
          <a:stretch>
            <a:fillRect/>
          </a:stretch>
        </p:blipFill>
        <p:spPr>
          <a:xfrm>
            <a:off x="4563710" y="3059113"/>
            <a:ext cx="4163130" cy="3413125"/>
          </a:xfrm>
          <a:prstGeom prst="rect">
            <a:avLst/>
          </a:prstGeom>
        </p:spPr>
      </p:pic>
    </p:spTree>
    <p:extLst>
      <p:ext uri="{BB962C8B-B14F-4D97-AF65-F5344CB8AC3E}">
        <p14:creationId xmlns:p14="http://schemas.microsoft.com/office/powerpoint/2010/main" val="42286301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51F0B5-4DCE-2EAE-869F-CED3888CC87B}"/>
              </a:ext>
            </a:extLst>
          </p:cNvPr>
          <p:cNvSpPr>
            <a:spLocks noGrp="1"/>
          </p:cNvSpPr>
          <p:nvPr>
            <p:ph idx="1"/>
          </p:nvPr>
        </p:nvSpPr>
        <p:spPr/>
        <p:txBody>
          <a:bodyPr/>
          <a:lstStyle/>
          <a:p>
            <a:pPr algn="ctr"/>
            <a:r>
              <a:rPr lang="en-GB" dirty="0"/>
              <a:t> </a:t>
            </a:r>
            <a:r>
              <a:rPr lang="en-GB" sz="8000" dirty="0"/>
              <a:t>Some theories believe there to be things out there.</a:t>
            </a:r>
          </a:p>
        </p:txBody>
      </p:sp>
    </p:spTree>
    <p:extLst>
      <p:ext uri="{BB962C8B-B14F-4D97-AF65-F5344CB8AC3E}">
        <p14:creationId xmlns:p14="http://schemas.microsoft.com/office/powerpoint/2010/main" val="4030240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8639560-65FC-4B3B-8BD5-E0CF12579165}"/>
              </a:ext>
            </a:extLst>
          </p:cNvPr>
          <p:cNvPicPr>
            <a:picLocks noGrp="1" noChangeAspect="1"/>
          </p:cNvPicPr>
          <p:nvPr>
            <p:ph idx="1"/>
          </p:nvPr>
        </p:nvPicPr>
        <p:blipFill>
          <a:blip r:embed="rId2"/>
          <a:stretch>
            <a:fillRect/>
          </a:stretch>
        </p:blipFill>
        <p:spPr>
          <a:xfrm>
            <a:off x="640599" y="360000"/>
            <a:ext cx="10912001" cy="6138000"/>
          </a:xfrm>
          <a:prstGeom prst="rect">
            <a:avLst/>
          </a:prstGeom>
          <a:noFill/>
        </p:spPr>
      </p:pic>
    </p:spTree>
    <p:extLst>
      <p:ext uri="{BB962C8B-B14F-4D97-AF65-F5344CB8AC3E}">
        <p14:creationId xmlns:p14="http://schemas.microsoft.com/office/powerpoint/2010/main" val="3515093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A37EF0FF-9D19-BCD3-3479-25DA4CA1B49E}"/>
              </a:ext>
            </a:extLst>
          </p:cNvPr>
          <p:cNvPicPr>
            <a:picLocks noGrp="1" noChangeAspect="1"/>
          </p:cNvPicPr>
          <p:nvPr>
            <p:ph idx="1"/>
          </p:nvPr>
        </p:nvPicPr>
        <p:blipFill>
          <a:blip r:embed="rId2"/>
          <a:stretch>
            <a:fillRect/>
          </a:stretch>
        </p:blipFill>
        <p:spPr>
          <a:xfrm>
            <a:off x="3027600" y="360000"/>
            <a:ext cx="6138000" cy="6138000"/>
          </a:xfrm>
          <a:prstGeom prst="rect">
            <a:avLst/>
          </a:prstGeom>
          <a:noFill/>
        </p:spPr>
      </p:pic>
    </p:spTree>
    <p:extLst>
      <p:ext uri="{BB962C8B-B14F-4D97-AF65-F5344CB8AC3E}">
        <p14:creationId xmlns:p14="http://schemas.microsoft.com/office/powerpoint/2010/main" val="4155943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C53A6B-3BBB-D4A8-F459-9575AC4EA0D7}"/>
              </a:ext>
            </a:extLst>
          </p:cNvPr>
          <p:cNvSpPr>
            <a:spLocks noGrp="1"/>
          </p:cNvSpPr>
          <p:nvPr>
            <p:ph idx="1"/>
          </p:nvPr>
        </p:nvSpPr>
        <p:spPr>
          <a:xfrm>
            <a:off x="1462594" y="2252749"/>
            <a:ext cx="10365223" cy="3499658"/>
          </a:xfrm>
        </p:spPr>
        <p:txBody>
          <a:bodyPr>
            <a:normAutofit fontScale="92500"/>
          </a:bodyPr>
          <a:lstStyle/>
          <a:p>
            <a:pPr algn="ctr"/>
            <a:r>
              <a:rPr lang="en-GB" sz="4800" dirty="0"/>
              <a:t>How you feel going into a presentation </a:t>
            </a:r>
          </a:p>
          <a:p>
            <a:pPr algn="ctr"/>
            <a:r>
              <a:rPr lang="en-GB" sz="4800" dirty="0"/>
              <a:t>directly impacts your vocal control </a:t>
            </a:r>
          </a:p>
          <a:p>
            <a:pPr algn="ctr"/>
            <a:r>
              <a:rPr lang="en-GB" sz="4800" dirty="0"/>
              <a:t>and </a:t>
            </a:r>
          </a:p>
          <a:p>
            <a:pPr algn="ctr"/>
            <a:r>
              <a:rPr lang="en-GB" sz="4800" dirty="0"/>
              <a:t>your non-verbal communication</a:t>
            </a:r>
          </a:p>
        </p:txBody>
      </p:sp>
    </p:spTree>
    <p:extLst>
      <p:ext uri="{BB962C8B-B14F-4D97-AF65-F5344CB8AC3E}">
        <p14:creationId xmlns:p14="http://schemas.microsoft.com/office/powerpoint/2010/main" val="1464892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5389E-F30A-5D87-4B84-67C291603CD9}"/>
              </a:ext>
            </a:extLst>
          </p:cNvPr>
          <p:cNvSpPr>
            <a:spLocks noGrp="1"/>
          </p:cNvSpPr>
          <p:nvPr>
            <p:ph type="title"/>
          </p:nvPr>
        </p:nvSpPr>
        <p:spPr/>
        <p:txBody>
          <a:bodyPr>
            <a:normAutofit/>
          </a:bodyPr>
          <a:lstStyle/>
          <a:p>
            <a:pPr algn="ctr"/>
            <a:r>
              <a:rPr lang="en-GB" sz="3600" dirty="0"/>
              <a:t>How you deliver directly impacts your audience and yourself </a:t>
            </a:r>
          </a:p>
        </p:txBody>
      </p:sp>
      <p:sp>
        <p:nvSpPr>
          <p:cNvPr id="3" name="Content Placeholder 2">
            <a:extLst>
              <a:ext uri="{FF2B5EF4-FFF2-40B4-BE49-F238E27FC236}">
                <a16:creationId xmlns:a16="http://schemas.microsoft.com/office/drawing/2014/main" id="{B8B6A38A-41DE-2708-69E7-1384FDAAEB9A}"/>
              </a:ext>
            </a:extLst>
          </p:cNvPr>
          <p:cNvSpPr>
            <a:spLocks noGrp="1"/>
          </p:cNvSpPr>
          <p:nvPr>
            <p:ph idx="1"/>
          </p:nvPr>
        </p:nvSpPr>
        <p:spPr/>
        <p:txBody>
          <a:bodyPr/>
          <a:lstStyle/>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3000" cap="none" spc="0" normalizeH="0" baseline="0" noProof="0" dirty="0">
                <a:ln>
                  <a:noFill/>
                </a:ln>
                <a:solidFill>
                  <a:prstClr val="black"/>
                </a:solidFill>
                <a:effectLst/>
                <a:uLnTx/>
                <a:uFillTx/>
                <a:latin typeface="Technika-Bold" panose="00000600000000000000" pitchFamily="50" charset="-18"/>
                <a:ea typeface="+mn-ea"/>
                <a:cs typeface="+mn-cs"/>
              </a:rPr>
              <a:t>Confident body language</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3000" cap="none" spc="0" normalizeH="0" baseline="0" noProof="0" dirty="0">
                <a:ln>
                  <a:noFill/>
                </a:ln>
                <a:solidFill>
                  <a:prstClr val="black"/>
                </a:solidFill>
                <a:effectLst/>
                <a:uLnTx/>
                <a:uFillTx/>
                <a:latin typeface="Technika-Bold" panose="00000600000000000000" pitchFamily="50" charset="-18"/>
                <a:ea typeface="+mn-ea"/>
                <a:cs typeface="+mn-cs"/>
              </a:rPr>
              <a:t>Confident vocal delivery</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3000" cap="none" spc="0" normalizeH="0" baseline="0" noProof="0" dirty="0">
                <a:ln>
                  <a:noFill/>
                </a:ln>
                <a:solidFill>
                  <a:prstClr val="black"/>
                </a:solidFill>
                <a:effectLst/>
                <a:uLnTx/>
                <a:uFillTx/>
                <a:latin typeface="Technika-Bold" panose="00000600000000000000" pitchFamily="50" charset="-18"/>
                <a:ea typeface="+mn-ea"/>
                <a:cs typeface="+mn-cs"/>
              </a:rPr>
              <a:t>A confluence of minds- co-opting the urge to fight or fly</a:t>
            </a:r>
          </a:p>
          <a:p>
            <a:pPr algn="ctr">
              <a:defRPr/>
            </a:pPr>
            <a:r>
              <a:rPr lang="en-GB" sz="3600" dirty="0">
                <a:solidFill>
                  <a:prstClr val="black"/>
                </a:solidFill>
              </a:rPr>
              <a:t>Leads to a clear through-line of thought</a:t>
            </a:r>
          </a:p>
          <a:p>
            <a:pPr marL="0" marR="0" lvl="0" indent="0" algn="ctr" defTabSz="91435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600" b="0" i="0" u="none" strike="noStrike" kern="3000" cap="none" spc="0" normalizeH="0" baseline="0" noProof="0" dirty="0">
              <a:ln>
                <a:noFill/>
              </a:ln>
              <a:solidFill>
                <a:prstClr val="black"/>
              </a:solidFill>
              <a:effectLst/>
              <a:uLnTx/>
              <a:uFillTx/>
              <a:latin typeface="Technika-Bold" panose="00000600000000000000" pitchFamily="50" charset="-18"/>
              <a:ea typeface="+mn-ea"/>
              <a:cs typeface="+mn-cs"/>
            </a:endParaRPr>
          </a:p>
          <a:p>
            <a:endParaRPr lang="en-GB" dirty="0"/>
          </a:p>
        </p:txBody>
      </p:sp>
    </p:spTree>
    <p:extLst>
      <p:ext uri="{BB962C8B-B14F-4D97-AF65-F5344CB8AC3E}">
        <p14:creationId xmlns:p14="http://schemas.microsoft.com/office/powerpoint/2010/main" val="318138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5ABC3-644B-7B8C-EC00-D71C023DC189}"/>
              </a:ext>
            </a:extLst>
          </p:cNvPr>
          <p:cNvSpPr>
            <a:spLocks noGrp="1"/>
          </p:cNvSpPr>
          <p:nvPr>
            <p:ph type="title"/>
          </p:nvPr>
        </p:nvSpPr>
        <p:spPr/>
        <p:txBody>
          <a:bodyPr>
            <a:normAutofit/>
          </a:bodyPr>
          <a:lstStyle/>
          <a:p>
            <a:pPr algn="ctr"/>
            <a:r>
              <a:rPr lang="en-GB" sz="3600" dirty="0"/>
              <a:t>Motivation</a:t>
            </a:r>
          </a:p>
        </p:txBody>
      </p:sp>
      <p:sp>
        <p:nvSpPr>
          <p:cNvPr id="3" name="Content Placeholder 2">
            <a:extLst>
              <a:ext uri="{FF2B5EF4-FFF2-40B4-BE49-F238E27FC236}">
                <a16:creationId xmlns:a16="http://schemas.microsoft.com/office/drawing/2014/main" id="{8F06C275-DC7E-9EB7-9D2F-E667581B42A4}"/>
              </a:ext>
            </a:extLst>
          </p:cNvPr>
          <p:cNvSpPr>
            <a:spLocks noGrp="1"/>
          </p:cNvSpPr>
          <p:nvPr>
            <p:ph idx="1"/>
          </p:nvPr>
        </p:nvSpPr>
        <p:spPr/>
        <p:txBody>
          <a:bodyPr>
            <a:normAutofit/>
          </a:bodyPr>
          <a:lstStyle/>
          <a:p>
            <a:pPr algn="ctr"/>
            <a:r>
              <a:rPr lang="en-GB" sz="7200" dirty="0"/>
              <a:t>Specialists help elucidate the world</a:t>
            </a:r>
          </a:p>
          <a:p>
            <a:endParaRPr lang="en-GB" dirty="0"/>
          </a:p>
        </p:txBody>
      </p:sp>
    </p:spTree>
    <p:extLst>
      <p:ext uri="{BB962C8B-B14F-4D97-AF65-F5344CB8AC3E}">
        <p14:creationId xmlns:p14="http://schemas.microsoft.com/office/powerpoint/2010/main" val="382230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24AAA-A854-777F-760B-6CD441FB2D84}"/>
              </a:ext>
            </a:extLst>
          </p:cNvPr>
          <p:cNvSpPr>
            <a:spLocks noGrp="1"/>
          </p:cNvSpPr>
          <p:nvPr>
            <p:ph type="title"/>
          </p:nvPr>
        </p:nvSpPr>
        <p:spPr/>
        <p:txBody>
          <a:bodyPr>
            <a:normAutofit/>
          </a:bodyPr>
          <a:lstStyle/>
          <a:p>
            <a:pPr algn="ctr"/>
            <a:r>
              <a:rPr lang="en-GB" sz="4000" dirty="0"/>
              <a:t>OK! But what about the content?</a:t>
            </a:r>
          </a:p>
        </p:txBody>
      </p:sp>
      <p:sp>
        <p:nvSpPr>
          <p:cNvPr id="3" name="Content Placeholder 2">
            <a:extLst>
              <a:ext uri="{FF2B5EF4-FFF2-40B4-BE49-F238E27FC236}">
                <a16:creationId xmlns:a16="http://schemas.microsoft.com/office/drawing/2014/main" id="{CE9D94F4-BDCA-E382-F5A4-32748C5818DE}"/>
              </a:ext>
            </a:extLst>
          </p:cNvPr>
          <p:cNvSpPr>
            <a:spLocks noGrp="1"/>
          </p:cNvSpPr>
          <p:nvPr>
            <p:ph idx="1"/>
          </p:nvPr>
        </p:nvSpPr>
        <p:spPr>
          <a:xfrm>
            <a:off x="1462594" y="3059766"/>
            <a:ext cx="10365223" cy="2077499"/>
          </a:xfrm>
        </p:spPr>
        <p:txBody>
          <a:bodyPr>
            <a:normAutofit/>
          </a:bodyPr>
          <a:lstStyle/>
          <a:p>
            <a:pPr algn="ctr"/>
            <a:r>
              <a:rPr lang="en-GB" sz="7200" dirty="0"/>
              <a:t>Take your audience with you!</a:t>
            </a:r>
          </a:p>
        </p:txBody>
      </p:sp>
    </p:spTree>
    <p:extLst>
      <p:ext uri="{BB962C8B-B14F-4D97-AF65-F5344CB8AC3E}">
        <p14:creationId xmlns:p14="http://schemas.microsoft.com/office/powerpoint/2010/main" val="1394685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598F8-F183-F592-C906-6E90CA42AC3E}"/>
              </a:ext>
            </a:extLst>
          </p:cNvPr>
          <p:cNvSpPr>
            <a:spLocks noGrp="1"/>
          </p:cNvSpPr>
          <p:nvPr>
            <p:ph type="title"/>
          </p:nvPr>
        </p:nvSpPr>
        <p:spPr/>
        <p:txBody>
          <a:bodyPr/>
          <a:lstStyle/>
          <a:p>
            <a:pPr algn="ctr"/>
            <a:r>
              <a:rPr lang="en-GB" dirty="0"/>
              <a:t>Benefit: what’s in it for me?</a:t>
            </a:r>
          </a:p>
        </p:txBody>
      </p:sp>
      <p:sp>
        <p:nvSpPr>
          <p:cNvPr id="3" name="Content Placeholder 2">
            <a:extLst>
              <a:ext uri="{FF2B5EF4-FFF2-40B4-BE49-F238E27FC236}">
                <a16:creationId xmlns:a16="http://schemas.microsoft.com/office/drawing/2014/main" id="{9474355A-790B-DEE0-ACCC-196C74DF072F}"/>
              </a:ext>
            </a:extLst>
          </p:cNvPr>
          <p:cNvSpPr>
            <a:spLocks noGrp="1"/>
          </p:cNvSpPr>
          <p:nvPr>
            <p:ph idx="1"/>
          </p:nvPr>
        </p:nvSpPr>
        <p:spPr>
          <a:xfrm>
            <a:off x="1462594" y="2540000"/>
            <a:ext cx="10365223" cy="3932052"/>
          </a:xfrm>
        </p:spPr>
        <p:txBody>
          <a:bodyPr/>
          <a:lstStyle/>
          <a:p>
            <a:pPr marL="342900" indent="-342900" algn="ctr">
              <a:buFont typeface="Arial" panose="020B0604020202020204" pitchFamily="34" charset="0"/>
              <a:buChar char="•"/>
            </a:pPr>
            <a:endParaRPr lang="en-GB" dirty="0"/>
          </a:p>
          <a:p>
            <a:pPr marL="342900" indent="-342900" algn="ctr">
              <a:buFont typeface="Arial" panose="020B0604020202020204" pitchFamily="34" charset="0"/>
              <a:buChar char="•"/>
            </a:pPr>
            <a:r>
              <a:rPr lang="en-GB" sz="2800" dirty="0"/>
              <a:t>Giving presentations in English is a challenge</a:t>
            </a:r>
          </a:p>
          <a:p>
            <a:pPr marL="342900" indent="-342900" algn="ctr">
              <a:buFont typeface="Arial" panose="020B0604020202020204" pitchFamily="34" charset="0"/>
              <a:buChar char="•"/>
            </a:pPr>
            <a:r>
              <a:rPr lang="en-GB" sz="2800" dirty="0"/>
              <a:t>A natural-born public speaker?</a:t>
            </a:r>
          </a:p>
          <a:p>
            <a:pPr marL="342900" indent="-342900" algn="ctr">
              <a:buFont typeface="Arial" panose="020B0604020202020204" pitchFamily="34" charset="0"/>
              <a:buChar char="•"/>
            </a:pPr>
            <a:r>
              <a:rPr lang="en-GB" sz="2800" dirty="0"/>
              <a:t>Naturally introverts and extroverts</a:t>
            </a:r>
          </a:p>
          <a:p>
            <a:pPr marL="342900" indent="-342900" algn="ctr">
              <a:buFont typeface="Arial" panose="020B0604020202020204" pitchFamily="34" charset="0"/>
              <a:buChar char="•"/>
            </a:pPr>
            <a:r>
              <a:rPr lang="en-GB" sz="2800" dirty="0"/>
              <a:t>Assumptions- must be challenged! </a:t>
            </a:r>
          </a:p>
          <a:p>
            <a:pPr marL="342900" indent="-342900" algn="ctr">
              <a:buFont typeface="Arial" panose="020B0604020202020204" pitchFamily="34" charset="0"/>
              <a:buChar char="•"/>
            </a:pPr>
            <a:r>
              <a:rPr lang="en-GB" sz="2800" dirty="0"/>
              <a:t>A few helpful tips on public speaking </a:t>
            </a:r>
          </a:p>
          <a:p>
            <a:pPr marL="342900" indent="-342900" algn="ctr">
              <a:buFont typeface="Arial" panose="020B0604020202020204" pitchFamily="34" charset="0"/>
              <a:buChar char="•"/>
            </a:pPr>
            <a:r>
              <a:rPr lang="en-GB" sz="2800" dirty="0"/>
              <a:t>Tried and tested approaches that help facilitate clear communication.</a:t>
            </a:r>
          </a:p>
        </p:txBody>
      </p:sp>
    </p:spTree>
    <p:extLst>
      <p:ext uri="{BB962C8B-B14F-4D97-AF65-F5344CB8AC3E}">
        <p14:creationId xmlns:p14="http://schemas.microsoft.com/office/powerpoint/2010/main" val="137254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5227-7DF2-97AC-E3EE-9768145483F2}"/>
              </a:ext>
            </a:extLst>
          </p:cNvPr>
          <p:cNvSpPr>
            <a:spLocks noGrp="1"/>
          </p:cNvSpPr>
          <p:nvPr>
            <p:ph type="title"/>
          </p:nvPr>
        </p:nvSpPr>
        <p:spPr/>
        <p:txBody>
          <a:bodyPr/>
          <a:lstStyle/>
          <a:p>
            <a:pPr algn="ctr"/>
            <a:r>
              <a:rPr lang="en-GB" dirty="0"/>
              <a:t>Darren Copeland</a:t>
            </a:r>
            <a:br>
              <a:rPr lang="en-GB" dirty="0"/>
            </a:br>
            <a:r>
              <a:rPr lang="en-GB" dirty="0"/>
              <a:t>Who is he?</a:t>
            </a:r>
          </a:p>
        </p:txBody>
      </p:sp>
      <p:sp>
        <p:nvSpPr>
          <p:cNvPr id="3" name="Content Placeholder 2">
            <a:extLst>
              <a:ext uri="{FF2B5EF4-FFF2-40B4-BE49-F238E27FC236}">
                <a16:creationId xmlns:a16="http://schemas.microsoft.com/office/drawing/2014/main" id="{9CAD1FE7-921C-7EAA-B48D-F2329E8881BF}"/>
              </a:ext>
            </a:extLst>
          </p:cNvPr>
          <p:cNvSpPr>
            <a:spLocks noGrp="1"/>
          </p:cNvSpPr>
          <p:nvPr>
            <p:ph idx="1"/>
          </p:nvPr>
        </p:nvSpPr>
        <p:spPr/>
        <p:txBody>
          <a:bodyPr/>
          <a:lstStyle/>
          <a:p>
            <a:pPr algn="ctr"/>
            <a:r>
              <a:rPr lang="en-GB" dirty="0"/>
              <a:t>More than 30 years in Education and Performance</a:t>
            </a:r>
          </a:p>
          <a:p>
            <a:pPr algn="ctr"/>
            <a:r>
              <a:rPr lang="en-GB" dirty="0"/>
              <a:t>Taught in Four Different Continents- lots of different countries</a:t>
            </a:r>
          </a:p>
          <a:p>
            <a:pPr algn="ctr"/>
            <a:r>
              <a:rPr lang="en-GB" dirty="0"/>
              <a:t>All Levels of Education</a:t>
            </a:r>
          </a:p>
          <a:p>
            <a:pPr algn="ctr"/>
            <a:r>
              <a:rPr lang="en-GB" dirty="0"/>
              <a:t>Graduates include successful actors, writers, politicians, journalists, lawyers, teachers, even  rock stars</a:t>
            </a:r>
          </a:p>
          <a:p>
            <a:pPr algn="ctr"/>
            <a:r>
              <a:rPr lang="en-GB" dirty="0"/>
              <a:t>And now ….Scientists and Mathematicians</a:t>
            </a:r>
          </a:p>
          <a:p>
            <a:endParaRPr lang="en-GB" dirty="0"/>
          </a:p>
        </p:txBody>
      </p:sp>
    </p:spTree>
    <p:extLst>
      <p:ext uri="{BB962C8B-B14F-4D97-AF65-F5344CB8AC3E}">
        <p14:creationId xmlns:p14="http://schemas.microsoft.com/office/powerpoint/2010/main" val="1651871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91606-BAF6-3C3D-9634-37CD9ADD4E76}"/>
              </a:ext>
            </a:extLst>
          </p:cNvPr>
          <p:cNvSpPr>
            <a:spLocks noGrp="1"/>
          </p:cNvSpPr>
          <p:nvPr>
            <p:ph type="title"/>
          </p:nvPr>
        </p:nvSpPr>
        <p:spPr/>
        <p:txBody>
          <a:bodyPr>
            <a:normAutofit/>
          </a:bodyPr>
          <a:lstStyle/>
          <a:p>
            <a:pPr algn="ctr"/>
            <a:r>
              <a:rPr lang="en-GB" sz="3200" dirty="0"/>
              <a:t>Where are you taking us Darren?</a:t>
            </a:r>
          </a:p>
        </p:txBody>
      </p:sp>
      <p:sp>
        <p:nvSpPr>
          <p:cNvPr id="3" name="Content Placeholder 2">
            <a:extLst>
              <a:ext uri="{FF2B5EF4-FFF2-40B4-BE49-F238E27FC236}">
                <a16:creationId xmlns:a16="http://schemas.microsoft.com/office/drawing/2014/main" id="{3743CD0B-A7C7-C288-B17A-3E709518DBBD}"/>
              </a:ext>
            </a:extLst>
          </p:cNvPr>
          <p:cNvSpPr>
            <a:spLocks noGrp="1"/>
          </p:cNvSpPr>
          <p:nvPr>
            <p:ph idx="1"/>
          </p:nvPr>
        </p:nvSpPr>
        <p:spPr>
          <a:xfrm>
            <a:off x="1462594" y="2676698"/>
            <a:ext cx="10365223" cy="3795354"/>
          </a:xfrm>
        </p:spPr>
        <p:txBody>
          <a:bodyPr>
            <a:normAutofit/>
          </a:bodyPr>
          <a:lstStyle/>
          <a:p>
            <a:pPr algn="ctr"/>
            <a:r>
              <a:rPr lang="en-GB" sz="2400" dirty="0"/>
              <a:t>Route map: directions!</a:t>
            </a:r>
          </a:p>
          <a:p>
            <a:pPr algn="ctr"/>
            <a:r>
              <a:rPr lang="en-GB" sz="2400" dirty="0"/>
              <a:t>Opening</a:t>
            </a:r>
          </a:p>
          <a:p>
            <a:pPr algn="ctr"/>
            <a:r>
              <a:rPr lang="en-GB" sz="2400" dirty="0"/>
              <a:t>Main Body: Smooth Structure and Transitions</a:t>
            </a:r>
          </a:p>
          <a:p>
            <a:pPr algn="ctr"/>
            <a:r>
              <a:rPr lang="en-GB" sz="2400" dirty="0"/>
              <a:t>Visual Aids- graphics and visual data</a:t>
            </a:r>
          </a:p>
          <a:p>
            <a:pPr algn="ctr"/>
            <a:r>
              <a:rPr lang="en-GB" sz="2400" dirty="0"/>
              <a:t>Closing</a:t>
            </a:r>
          </a:p>
          <a:p>
            <a:pPr algn="ctr"/>
            <a:r>
              <a:rPr lang="en-GB" sz="2400" dirty="0"/>
              <a:t>Confidence-Building: tips and tricks</a:t>
            </a:r>
          </a:p>
          <a:p>
            <a:pPr algn="ctr"/>
            <a:r>
              <a:rPr lang="en-GB" sz="2400" dirty="0"/>
              <a:t>The Takeaway</a:t>
            </a:r>
          </a:p>
          <a:p>
            <a:endParaRPr lang="en-GB" dirty="0"/>
          </a:p>
          <a:p>
            <a:endParaRPr lang="en-GB" dirty="0"/>
          </a:p>
          <a:p>
            <a:endParaRPr lang="en-GB" dirty="0"/>
          </a:p>
        </p:txBody>
      </p:sp>
    </p:spTree>
    <p:extLst>
      <p:ext uri="{BB962C8B-B14F-4D97-AF65-F5344CB8AC3E}">
        <p14:creationId xmlns:p14="http://schemas.microsoft.com/office/powerpoint/2010/main" val="1601045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C83F5-0C31-324F-7644-213A99F9A6C0}"/>
              </a:ext>
            </a:extLst>
          </p:cNvPr>
          <p:cNvSpPr>
            <a:spLocks noGrp="1"/>
          </p:cNvSpPr>
          <p:nvPr>
            <p:ph type="title"/>
          </p:nvPr>
        </p:nvSpPr>
        <p:spPr/>
        <p:txBody>
          <a:bodyPr>
            <a:normAutofit/>
          </a:bodyPr>
          <a:lstStyle/>
          <a:p>
            <a:pPr algn="ctr"/>
            <a:r>
              <a:rPr lang="en-GB" sz="4800" dirty="0"/>
              <a:t>And…This was the Opening</a:t>
            </a:r>
          </a:p>
        </p:txBody>
      </p:sp>
      <p:sp>
        <p:nvSpPr>
          <p:cNvPr id="3" name="Content Placeholder 2">
            <a:extLst>
              <a:ext uri="{FF2B5EF4-FFF2-40B4-BE49-F238E27FC236}">
                <a16:creationId xmlns:a16="http://schemas.microsoft.com/office/drawing/2014/main" id="{BF68DDDB-3BBE-3035-ED73-EFD341AF0DE8}"/>
              </a:ext>
            </a:extLst>
          </p:cNvPr>
          <p:cNvSpPr>
            <a:spLocks noGrp="1"/>
          </p:cNvSpPr>
          <p:nvPr>
            <p:ph idx="1"/>
          </p:nvPr>
        </p:nvSpPr>
        <p:spPr/>
        <p:txBody>
          <a:bodyPr>
            <a:normAutofit/>
          </a:bodyPr>
          <a:lstStyle/>
          <a:p>
            <a:pPr algn="ctr"/>
            <a:r>
              <a:rPr lang="en-GB" sz="4400" dirty="0"/>
              <a:t>Attention</a:t>
            </a:r>
          </a:p>
          <a:p>
            <a:pPr algn="ctr"/>
            <a:r>
              <a:rPr lang="en-GB" sz="4400" dirty="0"/>
              <a:t>Benefit</a:t>
            </a:r>
          </a:p>
          <a:p>
            <a:pPr algn="ctr"/>
            <a:r>
              <a:rPr lang="en-GB" sz="4400" dirty="0"/>
              <a:t>Credibility</a:t>
            </a:r>
          </a:p>
          <a:p>
            <a:pPr algn="ctr"/>
            <a:r>
              <a:rPr lang="en-GB" sz="4400" dirty="0"/>
              <a:t>Direction</a:t>
            </a:r>
          </a:p>
        </p:txBody>
      </p:sp>
    </p:spTree>
    <p:extLst>
      <p:ext uri="{BB962C8B-B14F-4D97-AF65-F5344CB8AC3E}">
        <p14:creationId xmlns:p14="http://schemas.microsoft.com/office/powerpoint/2010/main" val="33869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2" end="2"/>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ED350-3CE1-70B4-BC1E-225C64F9DA05}"/>
              </a:ext>
            </a:extLst>
          </p:cNvPr>
          <p:cNvSpPr>
            <a:spLocks noGrp="1"/>
          </p:cNvSpPr>
          <p:nvPr>
            <p:ph type="title"/>
          </p:nvPr>
        </p:nvSpPr>
        <p:spPr/>
        <p:txBody>
          <a:bodyPr>
            <a:normAutofit/>
          </a:bodyPr>
          <a:lstStyle/>
          <a:p>
            <a:pPr algn="ctr"/>
            <a:r>
              <a:rPr lang="en-GB" sz="6000" dirty="0"/>
              <a:t>A.  B.  C.  D.</a:t>
            </a:r>
          </a:p>
        </p:txBody>
      </p:sp>
      <p:sp>
        <p:nvSpPr>
          <p:cNvPr id="3" name="Content Placeholder 2">
            <a:extLst>
              <a:ext uri="{FF2B5EF4-FFF2-40B4-BE49-F238E27FC236}">
                <a16:creationId xmlns:a16="http://schemas.microsoft.com/office/drawing/2014/main" id="{7352CB35-7753-3B84-9984-B5A1D665273F}"/>
              </a:ext>
            </a:extLst>
          </p:cNvPr>
          <p:cNvSpPr>
            <a:spLocks noGrp="1"/>
          </p:cNvSpPr>
          <p:nvPr>
            <p:ph idx="1"/>
          </p:nvPr>
        </p:nvSpPr>
        <p:spPr/>
        <p:txBody>
          <a:bodyPr>
            <a:normAutofit/>
          </a:bodyPr>
          <a:lstStyle/>
          <a:p>
            <a:pPr algn="ctr"/>
            <a:r>
              <a:rPr lang="en-GB" sz="4400" dirty="0"/>
              <a:t>Attention</a:t>
            </a:r>
          </a:p>
          <a:p>
            <a:pPr algn="ctr"/>
            <a:r>
              <a:rPr lang="en-GB" sz="4400" dirty="0"/>
              <a:t>Benefit</a:t>
            </a:r>
          </a:p>
          <a:p>
            <a:pPr algn="ctr"/>
            <a:r>
              <a:rPr lang="en-GB" sz="4400" dirty="0"/>
              <a:t>Credibility</a:t>
            </a:r>
          </a:p>
          <a:p>
            <a:pPr algn="ctr"/>
            <a:r>
              <a:rPr lang="en-GB" sz="4400" dirty="0"/>
              <a:t>Direction</a:t>
            </a:r>
          </a:p>
        </p:txBody>
      </p:sp>
    </p:spTree>
    <p:extLst>
      <p:ext uri="{BB962C8B-B14F-4D97-AF65-F5344CB8AC3E}">
        <p14:creationId xmlns:p14="http://schemas.microsoft.com/office/powerpoint/2010/main" val="89591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0DCD35-79BE-9857-D921-AFE71C3B80FC}"/>
              </a:ext>
            </a:extLst>
          </p:cNvPr>
          <p:cNvPicPr>
            <a:picLocks noGrp="1" noChangeAspect="1"/>
          </p:cNvPicPr>
          <p:nvPr>
            <p:ph idx="1"/>
          </p:nvPr>
        </p:nvPicPr>
        <p:blipFill>
          <a:blip r:embed="rId2"/>
          <a:stretch>
            <a:fillRect/>
          </a:stretch>
        </p:blipFill>
        <p:spPr>
          <a:xfrm>
            <a:off x="360000" y="474650"/>
            <a:ext cx="11473200" cy="5952275"/>
          </a:xfrm>
          <a:noFill/>
        </p:spPr>
      </p:pic>
      <p:sp>
        <p:nvSpPr>
          <p:cNvPr id="2" name="Oval 1">
            <a:extLst>
              <a:ext uri="{FF2B5EF4-FFF2-40B4-BE49-F238E27FC236}">
                <a16:creationId xmlns:a16="http://schemas.microsoft.com/office/drawing/2014/main" id="{77E804E5-3283-8005-4908-62923CABBBB7}"/>
              </a:ext>
            </a:extLst>
          </p:cNvPr>
          <p:cNvSpPr/>
          <p:nvPr/>
        </p:nvSpPr>
        <p:spPr>
          <a:xfrm>
            <a:off x="897775" y="556953"/>
            <a:ext cx="407323" cy="290945"/>
          </a:xfrm>
          <a:prstGeom prst="ellipse">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3" name="Oval 2">
            <a:extLst>
              <a:ext uri="{FF2B5EF4-FFF2-40B4-BE49-F238E27FC236}">
                <a16:creationId xmlns:a16="http://schemas.microsoft.com/office/drawing/2014/main" id="{AC256542-60D8-D284-8D6E-F5F63061276B}"/>
              </a:ext>
            </a:extLst>
          </p:cNvPr>
          <p:cNvSpPr/>
          <p:nvPr/>
        </p:nvSpPr>
        <p:spPr>
          <a:xfrm>
            <a:off x="3474720" y="556952"/>
            <a:ext cx="498764" cy="3574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2395A452-21F3-768E-0FB8-A60C3E7BD4E4}"/>
              </a:ext>
            </a:extLst>
          </p:cNvPr>
          <p:cNvSpPr/>
          <p:nvPr/>
        </p:nvSpPr>
        <p:spPr>
          <a:xfrm>
            <a:off x="6018416" y="556953"/>
            <a:ext cx="498764" cy="29094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F860B0B0-E889-6833-F691-E53DE6B1ED6B}"/>
              </a:ext>
            </a:extLst>
          </p:cNvPr>
          <p:cNvSpPr/>
          <p:nvPr/>
        </p:nvSpPr>
        <p:spPr>
          <a:xfrm>
            <a:off x="8562109" y="474650"/>
            <a:ext cx="407323" cy="439749"/>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519E17C7-1823-1607-4154-8B43BB18CCEA}"/>
              </a:ext>
            </a:extLst>
          </p:cNvPr>
          <p:cNvSpPr/>
          <p:nvPr/>
        </p:nvSpPr>
        <p:spPr>
          <a:xfrm>
            <a:off x="897775" y="3366655"/>
            <a:ext cx="332509" cy="29094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8E9B7307-AB2D-E1E5-CF83-F9620EFC3AEE}"/>
              </a:ext>
            </a:extLst>
          </p:cNvPr>
          <p:cNvSpPr/>
          <p:nvPr/>
        </p:nvSpPr>
        <p:spPr>
          <a:xfrm>
            <a:off x="3549535" y="3258589"/>
            <a:ext cx="332509" cy="357447"/>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EDCA6307-1278-4BE1-567F-1ABCAD16812B}"/>
              </a:ext>
            </a:extLst>
          </p:cNvPr>
          <p:cNvSpPr/>
          <p:nvPr/>
        </p:nvSpPr>
        <p:spPr>
          <a:xfrm>
            <a:off x="6018416" y="3258589"/>
            <a:ext cx="498764" cy="399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BF70BFE-B542-62AC-2E2F-D435A4B2494C}"/>
              </a:ext>
            </a:extLst>
          </p:cNvPr>
          <p:cNvSpPr/>
          <p:nvPr/>
        </p:nvSpPr>
        <p:spPr>
          <a:xfrm>
            <a:off x="8653553" y="3258589"/>
            <a:ext cx="315880" cy="399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1958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E709CAB-3083-AECD-8686-A94A857F24D0}"/>
              </a:ext>
            </a:extLst>
          </p:cNvPr>
          <p:cNvSpPr>
            <a:spLocks noGrp="1"/>
          </p:cNvSpPr>
          <p:nvPr>
            <p:ph idx="1"/>
          </p:nvPr>
        </p:nvSpPr>
        <p:spPr/>
        <p:txBody>
          <a:bodyPr/>
          <a:lstStyle/>
          <a:p>
            <a:r>
              <a:rPr lang="en-GB" dirty="0"/>
              <a:t>		</a:t>
            </a:r>
          </a:p>
        </p:txBody>
      </p:sp>
      <p:grpSp>
        <p:nvGrpSpPr>
          <p:cNvPr id="23" name="Group 22">
            <a:extLst>
              <a:ext uri="{FF2B5EF4-FFF2-40B4-BE49-F238E27FC236}">
                <a16:creationId xmlns:a16="http://schemas.microsoft.com/office/drawing/2014/main" id="{E28074F6-3D27-B5F7-495F-F7D99FCA9BB5}"/>
              </a:ext>
            </a:extLst>
          </p:cNvPr>
          <p:cNvGrpSpPr/>
          <p:nvPr/>
        </p:nvGrpSpPr>
        <p:grpSpPr>
          <a:xfrm>
            <a:off x="2434621" y="998567"/>
            <a:ext cx="8391319" cy="5499433"/>
            <a:chOff x="2401371" y="774520"/>
            <a:chExt cx="8391319" cy="5499433"/>
          </a:xfrm>
        </p:grpSpPr>
        <p:cxnSp>
          <p:nvCxnSpPr>
            <p:cNvPr id="3" name="Straight Arrow Connector 2">
              <a:extLst>
                <a:ext uri="{FF2B5EF4-FFF2-40B4-BE49-F238E27FC236}">
                  <a16:creationId xmlns:a16="http://schemas.microsoft.com/office/drawing/2014/main" id="{F2465A81-E43D-DB8A-A873-6F32D10B2C09}"/>
                </a:ext>
              </a:extLst>
            </p:cNvPr>
            <p:cNvCxnSpPr/>
            <p:nvPr/>
          </p:nvCxnSpPr>
          <p:spPr>
            <a:xfrm>
              <a:off x="3078479" y="5645780"/>
              <a:ext cx="7714211"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07F03C47-3B97-599D-0674-BCB7F61F4152}"/>
                </a:ext>
              </a:extLst>
            </p:cNvPr>
            <p:cNvCxnSpPr>
              <a:cxnSpLocks/>
            </p:cNvCxnSpPr>
            <p:nvPr/>
          </p:nvCxnSpPr>
          <p:spPr>
            <a:xfrm flipV="1">
              <a:off x="3084790" y="774521"/>
              <a:ext cx="0" cy="487125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5F98140-4F30-6D30-A82A-C4EDE630FDE8}"/>
                </a:ext>
              </a:extLst>
            </p:cNvPr>
            <p:cNvSpPr txBox="1"/>
            <p:nvPr/>
          </p:nvSpPr>
          <p:spPr>
            <a:xfrm>
              <a:off x="5651267" y="5689178"/>
              <a:ext cx="2568633" cy="584775"/>
            </a:xfrm>
            <a:prstGeom prst="rect">
              <a:avLst/>
            </a:prstGeom>
            <a:noFill/>
          </p:spPr>
          <p:txBody>
            <a:bodyPr wrap="square" rtlCol="0">
              <a:spAutoFit/>
            </a:bodyPr>
            <a:lstStyle/>
            <a:p>
              <a:pPr algn="ctr"/>
              <a:r>
                <a:rPr lang="en-GB" sz="3200" b="1" dirty="0">
                  <a:latin typeface="Calibri" panose="020F0502020204030204" pitchFamily="34" charset="0"/>
                  <a:cs typeface="Calibri" panose="020F0502020204030204" pitchFamily="34" charset="0"/>
                </a:rPr>
                <a:t>Time</a:t>
              </a:r>
              <a:endParaRPr lang="en-GB"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44C85A3-36AB-4CE7-30C4-5AF71CA9825A}"/>
                </a:ext>
              </a:extLst>
            </p:cNvPr>
            <p:cNvSpPr txBox="1"/>
            <p:nvPr/>
          </p:nvSpPr>
          <p:spPr>
            <a:xfrm>
              <a:off x="2401371" y="774520"/>
              <a:ext cx="677108" cy="4357302"/>
            </a:xfrm>
            <a:prstGeom prst="rect">
              <a:avLst/>
            </a:prstGeom>
            <a:noFill/>
          </p:spPr>
          <p:txBody>
            <a:bodyPr vert="vert270" wrap="square" rtlCol="0">
              <a:spAutoFit/>
            </a:bodyPr>
            <a:lstStyle/>
            <a:p>
              <a:r>
                <a:rPr lang="en-GB" sz="3200" b="1" dirty="0">
                  <a:latin typeface="Calibri" panose="020F0502020204030204" pitchFamily="34" charset="0"/>
                  <a:cs typeface="Calibri" panose="020F0502020204030204" pitchFamily="34" charset="0"/>
                </a:rPr>
                <a:t>Audience Attention</a:t>
              </a:r>
            </a:p>
          </p:txBody>
        </p:sp>
        <p:sp>
          <p:nvSpPr>
            <p:cNvPr id="16" name="TextBox 15">
              <a:extLst>
                <a:ext uri="{FF2B5EF4-FFF2-40B4-BE49-F238E27FC236}">
                  <a16:creationId xmlns:a16="http://schemas.microsoft.com/office/drawing/2014/main" id="{AC337B4E-9D03-EB50-04A7-89FE3664E5E5}"/>
                </a:ext>
              </a:extLst>
            </p:cNvPr>
            <p:cNvSpPr txBox="1"/>
            <p:nvPr/>
          </p:nvSpPr>
          <p:spPr>
            <a:xfrm>
              <a:off x="3144164" y="2315260"/>
              <a:ext cx="553998" cy="2593568"/>
            </a:xfrm>
            <a:prstGeom prst="rect">
              <a:avLst/>
            </a:prstGeom>
            <a:noFill/>
          </p:spPr>
          <p:txBody>
            <a:bodyPr vert="vert270" wrap="square" rtlCol="0">
              <a:spAutoFit/>
            </a:bodyPr>
            <a:lstStyle/>
            <a:p>
              <a:r>
                <a:rPr lang="en-GB" sz="2400" b="1" dirty="0">
                  <a:latin typeface="Calibri" panose="020F0502020204030204" pitchFamily="34" charset="0"/>
                  <a:cs typeface="Calibri" panose="020F0502020204030204" pitchFamily="34" charset="0"/>
                </a:rPr>
                <a:t>Introduction</a:t>
              </a:r>
            </a:p>
          </p:txBody>
        </p:sp>
        <p:sp>
          <p:nvSpPr>
            <p:cNvPr id="17" name="TextBox 16">
              <a:extLst>
                <a:ext uri="{FF2B5EF4-FFF2-40B4-BE49-F238E27FC236}">
                  <a16:creationId xmlns:a16="http://schemas.microsoft.com/office/drawing/2014/main" id="{AC26EC77-22E8-12A5-B96A-F94FEC5CB02F}"/>
                </a:ext>
              </a:extLst>
            </p:cNvPr>
            <p:cNvSpPr txBox="1"/>
            <p:nvPr/>
          </p:nvSpPr>
          <p:spPr>
            <a:xfrm>
              <a:off x="9889373" y="3008815"/>
              <a:ext cx="553998" cy="2593568"/>
            </a:xfrm>
            <a:prstGeom prst="rect">
              <a:avLst/>
            </a:prstGeom>
            <a:noFill/>
          </p:spPr>
          <p:txBody>
            <a:bodyPr vert="vert270" wrap="square" rtlCol="0">
              <a:spAutoFit/>
            </a:bodyPr>
            <a:lstStyle/>
            <a:p>
              <a:r>
                <a:rPr lang="en-GB" sz="2400" b="1" dirty="0">
                  <a:latin typeface="Calibri" panose="020F0502020204030204" pitchFamily="34" charset="0"/>
                  <a:cs typeface="Calibri" panose="020F0502020204030204" pitchFamily="34" charset="0"/>
                </a:rPr>
                <a:t>Conclusion</a:t>
              </a:r>
            </a:p>
          </p:txBody>
        </p:sp>
        <p:sp>
          <p:nvSpPr>
            <p:cNvPr id="18" name="Free-form: Shape 17">
              <a:extLst>
                <a:ext uri="{FF2B5EF4-FFF2-40B4-BE49-F238E27FC236}">
                  <a16:creationId xmlns:a16="http://schemas.microsoft.com/office/drawing/2014/main" id="{B50A7EDE-2AB7-F1FF-AB9D-B1513A2C4DDA}"/>
                </a:ext>
              </a:extLst>
            </p:cNvPr>
            <p:cNvSpPr/>
            <p:nvPr/>
          </p:nvSpPr>
          <p:spPr>
            <a:xfrm>
              <a:off x="3125585" y="1632226"/>
              <a:ext cx="7273636" cy="3680822"/>
            </a:xfrm>
            <a:custGeom>
              <a:avLst/>
              <a:gdLst>
                <a:gd name="connsiteX0" fmla="*/ 0 w 7273636"/>
                <a:gd name="connsiteY0" fmla="*/ 547146 h 3680822"/>
                <a:gd name="connsiteX1" fmla="*/ 523702 w 7273636"/>
                <a:gd name="connsiteY1" fmla="*/ 23444 h 3680822"/>
                <a:gd name="connsiteX2" fmla="*/ 1030778 w 7273636"/>
                <a:gd name="connsiteY2" fmla="*/ 306077 h 3680822"/>
                <a:gd name="connsiteX3" fmla="*/ 1645920 w 7273636"/>
                <a:gd name="connsiteY3" fmla="*/ 2143190 h 3680822"/>
                <a:gd name="connsiteX4" fmla="*/ 2152996 w 7273636"/>
                <a:gd name="connsiteY4" fmla="*/ 3132404 h 3680822"/>
                <a:gd name="connsiteX5" fmla="*/ 3383280 w 7273636"/>
                <a:gd name="connsiteY5" fmla="*/ 3622855 h 3680822"/>
                <a:gd name="connsiteX6" fmla="*/ 5303520 w 7273636"/>
                <a:gd name="connsiteY6" fmla="*/ 3572979 h 3680822"/>
                <a:gd name="connsiteX7" fmla="*/ 6334298 w 7273636"/>
                <a:gd name="connsiteY7" fmla="*/ 2741706 h 3680822"/>
                <a:gd name="connsiteX8" fmla="*/ 6916189 w 7273636"/>
                <a:gd name="connsiteY8" fmla="*/ 2442448 h 3680822"/>
                <a:gd name="connsiteX9" fmla="*/ 7273636 w 7273636"/>
                <a:gd name="connsiteY9" fmla="*/ 2492324 h 368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73636" h="3680822">
                  <a:moveTo>
                    <a:pt x="0" y="547146"/>
                  </a:moveTo>
                  <a:cubicBezTo>
                    <a:pt x="175953" y="305384"/>
                    <a:pt x="351906" y="63622"/>
                    <a:pt x="523702" y="23444"/>
                  </a:cubicBezTo>
                  <a:cubicBezTo>
                    <a:pt x="695498" y="-16734"/>
                    <a:pt x="843742" y="-47214"/>
                    <a:pt x="1030778" y="306077"/>
                  </a:cubicBezTo>
                  <a:cubicBezTo>
                    <a:pt x="1217814" y="659368"/>
                    <a:pt x="1458884" y="1672136"/>
                    <a:pt x="1645920" y="2143190"/>
                  </a:cubicBezTo>
                  <a:cubicBezTo>
                    <a:pt x="1832956" y="2614244"/>
                    <a:pt x="1863436" y="2885793"/>
                    <a:pt x="2152996" y="3132404"/>
                  </a:cubicBezTo>
                  <a:cubicBezTo>
                    <a:pt x="2442556" y="3379015"/>
                    <a:pt x="2858193" y="3549426"/>
                    <a:pt x="3383280" y="3622855"/>
                  </a:cubicBezTo>
                  <a:cubicBezTo>
                    <a:pt x="3908367" y="3696284"/>
                    <a:pt x="4811684" y="3719837"/>
                    <a:pt x="5303520" y="3572979"/>
                  </a:cubicBezTo>
                  <a:cubicBezTo>
                    <a:pt x="5795356" y="3426121"/>
                    <a:pt x="6065520" y="2930128"/>
                    <a:pt x="6334298" y="2741706"/>
                  </a:cubicBezTo>
                  <a:cubicBezTo>
                    <a:pt x="6603076" y="2553284"/>
                    <a:pt x="6759633" y="2484012"/>
                    <a:pt x="6916189" y="2442448"/>
                  </a:cubicBezTo>
                  <a:cubicBezTo>
                    <a:pt x="7072745" y="2400884"/>
                    <a:pt x="7173190" y="2446604"/>
                    <a:pt x="7273636" y="2492324"/>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244176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BB235D1-BAC2-2650-27CC-E22AD690CBFC}"/>
              </a:ext>
            </a:extLst>
          </p:cNvPr>
          <p:cNvPicPr>
            <a:picLocks noGrp="1" noChangeAspect="1"/>
          </p:cNvPicPr>
          <p:nvPr>
            <p:ph idx="1"/>
          </p:nvPr>
        </p:nvPicPr>
        <p:blipFill>
          <a:blip r:embed="rId2"/>
          <a:stretch>
            <a:fillRect/>
          </a:stretch>
        </p:blipFill>
        <p:spPr>
          <a:xfrm>
            <a:off x="1804292" y="360000"/>
            <a:ext cx="8584616" cy="6138000"/>
          </a:xfrm>
          <a:prstGeom prst="rect">
            <a:avLst/>
          </a:prstGeom>
          <a:noFill/>
        </p:spPr>
      </p:pic>
    </p:spTree>
    <p:extLst>
      <p:ext uri="{BB962C8B-B14F-4D97-AF65-F5344CB8AC3E}">
        <p14:creationId xmlns:p14="http://schemas.microsoft.com/office/powerpoint/2010/main" val="14789184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979B209-EFBA-4461-1377-84AB53037295}"/>
              </a:ext>
            </a:extLst>
          </p:cNvPr>
          <p:cNvPicPr>
            <a:picLocks noGrp="1" noChangeAspect="1"/>
          </p:cNvPicPr>
          <p:nvPr>
            <p:ph idx="1"/>
          </p:nvPr>
        </p:nvPicPr>
        <p:blipFill>
          <a:blip r:embed="rId2"/>
          <a:stretch>
            <a:fillRect/>
          </a:stretch>
        </p:blipFill>
        <p:spPr>
          <a:xfrm>
            <a:off x="2919679" y="360000"/>
            <a:ext cx="6353841" cy="6138000"/>
          </a:xfrm>
          <a:noFill/>
        </p:spPr>
      </p:pic>
    </p:spTree>
    <p:extLst>
      <p:ext uri="{BB962C8B-B14F-4D97-AF65-F5344CB8AC3E}">
        <p14:creationId xmlns:p14="http://schemas.microsoft.com/office/powerpoint/2010/main" val="1442976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33967-886A-1CE3-1F25-4A3E8B1BDC84}"/>
              </a:ext>
            </a:extLst>
          </p:cNvPr>
          <p:cNvSpPr>
            <a:spLocks noGrp="1"/>
          </p:cNvSpPr>
          <p:nvPr>
            <p:ph type="title"/>
          </p:nvPr>
        </p:nvSpPr>
        <p:spPr/>
        <p:txBody>
          <a:bodyPr>
            <a:normAutofit/>
          </a:bodyPr>
          <a:lstStyle/>
          <a:p>
            <a:pPr algn="ctr"/>
            <a:r>
              <a:rPr lang="en-GB" sz="3600" dirty="0"/>
              <a:t>Context</a:t>
            </a:r>
          </a:p>
        </p:txBody>
      </p:sp>
      <p:sp>
        <p:nvSpPr>
          <p:cNvPr id="3" name="Content Placeholder 2">
            <a:extLst>
              <a:ext uri="{FF2B5EF4-FFF2-40B4-BE49-F238E27FC236}">
                <a16:creationId xmlns:a16="http://schemas.microsoft.com/office/drawing/2014/main" id="{F738ADD3-7DB1-D329-8D15-409368A3E5BF}"/>
              </a:ext>
            </a:extLst>
          </p:cNvPr>
          <p:cNvSpPr>
            <a:spLocks noGrp="1"/>
          </p:cNvSpPr>
          <p:nvPr>
            <p:ph idx="1"/>
          </p:nvPr>
        </p:nvSpPr>
        <p:spPr/>
        <p:txBody>
          <a:bodyPr/>
          <a:lstStyle/>
          <a:p>
            <a:pPr algn="ctr"/>
            <a:r>
              <a:rPr lang="en-GB" sz="2800" dirty="0"/>
              <a:t>Science/Maths have been performative from the very beginning</a:t>
            </a:r>
          </a:p>
          <a:p>
            <a:pPr algn="ctr"/>
            <a:r>
              <a:rPr lang="en-GB" sz="2800" dirty="0"/>
              <a:t>A desire to see reason champion belief</a:t>
            </a:r>
          </a:p>
          <a:p>
            <a:pPr algn="ctr"/>
            <a:r>
              <a:rPr lang="en-GB" sz="2800" dirty="0"/>
              <a:t>Best academic work has the ability to stretch </a:t>
            </a:r>
          </a:p>
          <a:p>
            <a:pPr algn="ctr"/>
            <a:r>
              <a:rPr lang="en-GB" sz="2800" dirty="0"/>
              <a:t>The best academics work to engage public scholarship </a:t>
            </a:r>
          </a:p>
          <a:p>
            <a:pPr algn="ctr"/>
            <a:r>
              <a:rPr lang="en-GB" sz="2800" dirty="0"/>
              <a:t>The need for imagination</a:t>
            </a:r>
          </a:p>
          <a:p>
            <a:endParaRPr lang="en-GB" dirty="0"/>
          </a:p>
        </p:txBody>
      </p:sp>
    </p:spTree>
    <p:extLst>
      <p:ext uri="{BB962C8B-B14F-4D97-AF65-F5344CB8AC3E}">
        <p14:creationId xmlns:p14="http://schemas.microsoft.com/office/powerpoint/2010/main" val="814860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B7E9C-5455-328E-09F2-09D9507EA483}"/>
              </a:ext>
            </a:extLst>
          </p:cNvPr>
          <p:cNvSpPr>
            <a:spLocks noGrp="1"/>
          </p:cNvSpPr>
          <p:nvPr>
            <p:ph type="title"/>
          </p:nvPr>
        </p:nvSpPr>
        <p:spPr/>
        <p:txBody>
          <a:bodyPr/>
          <a:lstStyle/>
          <a:p>
            <a:pPr algn="ctr"/>
            <a:r>
              <a:rPr lang="en-GB" dirty="0"/>
              <a:t>Images and Speech combine to fix sense</a:t>
            </a:r>
          </a:p>
        </p:txBody>
      </p:sp>
      <p:sp>
        <p:nvSpPr>
          <p:cNvPr id="3" name="Content Placeholder 2">
            <a:extLst>
              <a:ext uri="{FF2B5EF4-FFF2-40B4-BE49-F238E27FC236}">
                <a16:creationId xmlns:a16="http://schemas.microsoft.com/office/drawing/2014/main" id="{F853EAB7-81C2-2FFA-62BC-94B4727186DC}"/>
              </a:ext>
            </a:extLst>
          </p:cNvPr>
          <p:cNvSpPr>
            <a:spLocks noGrp="1"/>
          </p:cNvSpPr>
          <p:nvPr>
            <p:ph idx="1"/>
          </p:nvPr>
        </p:nvSpPr>
        <p:spPr/>
        <p:txBody>
          <a:bodyPr/>
          <a:lstStyle/>
          <a:p>
            <a:pPr algn="ctr"/>
            <a:r>
              <a:rPr lang="en-GB" dirty="0"/>
              <a:t>Audience are auditors- listeners constructing mental images</a:t>
            </a:r>
          </a:p>
          <a:p>
            <a:pPr algn="ctr"/>
            <a:r>
              <a:rPr lang="en-GB" dirty="0"/>
              <a:t>Science and Mathematics often conceptual and abstract</a:t>
            </a:r>
          </a:p>
          <a:p>
            <a:pPr algn="ctr"/>
            <a:r>
              <a:rPr lang="en-GB" sz="2800" dirty="0"/>
              <a:t>Good communicators help make the abstract tangible</a:t>
            </a:r>
          </a:p>
          <a:p>
            <a:pPr algn="ctr"/>
            <a:r>
              <a:rPr lang="en-GB" dirty="0"/>
              <a:t>Audience imagines the world described</a:t>
            </a:r>
          </a:p>
          <a:p>
            <a:pPr algn="ctr"/>
            <a:r>
              <a:rPr lang="en-GB" dirty="0"/>
              <a:t>Radio has the best pictures! </a:t>
            </a:r>
          </a:p>
        </p:txBody>
      </p:sp>
    </p:spTree>
    <p:extLst>
      <p:ext uri="{BB962C8B-B14F-4D97-AF65-F5344CB8AC3E}">
        <p14:creationId xmlns:p14="http://schemas.microsoft.com/office/powerpoint/2010/main" val="197686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AA2BF-E153-72FB-0C28-26A94E7C9773}"/>
              </a:ext>
            </a:extLst>
          </p:cNvPr>
          <p:cNvSpPr>
            <a:spLocks noGrp="1"/>
          </p:cNvSpPr>
          <p:nvPr>
            <p:ph type="title"/>
          </p:nvPr>
        </p:nvSpPr>
        <p:spPr>
          <a:xfrm>
            <a:off x="1462597" y="774441"/>
            <a:ext cx="10365226" cy="1026367"/>
          </a:xfrm>
        </p:spPr>
        <p:txBody>
          <a:bodyPr>
            <a:normAutofit/>
          </a:bodyPr>
          <a:lstStyle/>
          <a:p>
            <a:pPr algn="ctr"/>
            <a:r>
              <a:rPr lang="en-GB" sz="4800" i="1" dirty="0"/>
              <a:t>The Great Explainer</a:t>
            </a:r>
          </a:p>
        </p:txBody>
      </p:sp>
      <p:pic>
        <p:nvPicPr>
          <p:cNvPr id="4" name="Content Placeholder 3">
            <a:extLst>
              <a:ext uri="{FF2B5EF4-FFF2-40B4-BE49-F238E27FC236}">
                <a16:creationId xmlns:a16="http://schemas.microsoft.com/office/drawing/2014/main" id="{6BA245D3-176E-2698-FC37-5F72AA9975AF}"/>
              </a:ext>
            </a:extLst>
          </p:cNvPr>
          <p:cNvPicPr>
            <a:picLocks noGrp="1" noChangeAspect="1"/>
          </p:cNvPicPr>
          <p:nvPr>
            <p:ph idx="1"/>
          </p:nvPr>
        </p:nvPicPr>
        <p:blipFill>
          <a:blip r:embed="rId2"/>
          <a:stretch>
            <a:fillRect/>
          </a:stretch>
        </p:blipFill>
        <p:spPr>
          <a:xfrm>
            <a:off x="4081656" y="1931438"/>
            <a:ext cx="5127238" cy="3564294"/>
          </a:xfrm>
          <a:prstGeom prst="rect">
            <a:avLst/>
          </a:prstGeom>
        </p:spPr>
      </p:pic>
      <p:sp>
        <p:nvSpPr>
          <p:cNvPr id="5" name="TextBox 4">
            <a:extLst>
              <a:ext uri="{FF2B5EF4-FFF2-40B4-BE49-F238E27FC236}">
                <a16:creationId xmlns:a16="http://schemas.microsoft.com/office/drawing/2014/main" id="{7BB5E2FF-54DD-1E83-8487-8573B524CD49}"/>
              </a:ext>
            </a:extLst>
          </p:cNvPr>
          <p:cNvSpPr txBox="1"/>
          <p:nvPr/>
        </p:nvSpPr>
        <p:spPr>
          <a:xfrm>
            <a:off x="1054358" y="3244334"/>
            <a:ext cx="2733870" cy="1692771"/>
          </a:xfrm>
          <a:prstGeom prst="rect">
            <a:avLst/>
          </a:prstGeom>
          <a:noFill/>
        </p:spPr>
        <p:txBody>
          <a:bodyPr wrap="square" rtlCol="0">
            <a:spAutoFit/>
          </a:bodyPr>
          <a:lstStyle/>
          <a:p>
            <a:r>
              <a:rPr lang="en-GB" sz="4400" dirty="0"/>
              <a:t>Richard Feynman</a:t>
            </a:r>
          </a:p>
          <a:p>
            <a:pPr algn="ctr"/>
            <a:r>
              <a:rPr lang="en-GB" sz="1600" dirty="0"/>
              <a:t>1918-1988 </a:t>
            </a:r>
          </a:p>
        </p:txBody>
      </p:sp>
    </p:spTree>
    <p:extLst>
      <p:ext uri="{BB962C8B-B14F-4D97-AF65-F5344CB8AC3E}">
        <p14:creationId xmlns:p14="http://schemas.microsoft.com/office/powerpoint/2010/main" val="410552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CBB235D1-BAC2-2650-27CC-E22AD690CBFC}"/>
              </a:ext>
            </a:extLst>
          </p:cNvPr>
          <p:cNvPicPr>
            <a:picLocks noGrp="1" noChangeAspect="1"/>
          </p:cNvPicPr>
          <p:nvPr>
            <p:ph idx="1"/>
          </p:nvPr>
        </p:nvPicPr>
        <p:blipFill>
          <a:blip r:embed="rId2"/>
          <a:stretch>
            <a:fillRect/>
          </a:stretch>
        </p:blipFill>
        <p:spPr>
          <a:xfrm>
            <a:off x="1804292" y="360000"/>
            <a:ext cx="8584616" cy="6138000"/>
          </a:xfrm>
          <a:prstGeom prst="rect">
            <a:avLst/>
          </a:prstGeom>
          <a:noFill/>
        </p:spPr>
      </p:pic>
    </p:spTree>
    <p:extLst>
      <p:ext uri="{BB962C8B-B14F-4D97-AF65-F5344CB8AC3E}">
        <p14:creationId xmlns:p14="http://schemas.microsoft.com/office/powerpoint/2010/main" val="22240105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177D3-C19C-6FEF-5135-ECA4199F22B9}"/>
              </a:ext>
            </a:extLst>
          </p:cNvPr>
          <p:cNvSpPr>
            <a:spLocks noGrp="1"/>
          </p:cNvSpPr>
          <p:nvPr>
            <p:ph type="title"/>
          </p:nvPr>
        </p:nvSpPr>
        <p:spPr/>
        <p:txBody>
          <a:bodyPr/>
          <a:lstStyle/>
          <a:p>
            <a:pPr algn="ctr"/>
            <a:r>
              <a:rPr lang="en-GB" dirty="0"/>
              <a:t>Main Body </a:t>
            </a:r>
            <a:br>
              <a:rPr lang="en-GB" dirty="0"/>
            </a:br>
            <a:r>
              <a:rPr lang="en-GB" dirty="0"/>
              <a:t>Smooth Structure Signposting</a:t>
            </a:r>
          </a:p>
        </p:txBody>
      </p:sp>
      <p:sp>
        <p:nvSpPr>
          <p:cNvPr id="3" name="Content Placeholder 2">
            <a:extLst>
              <a:ext uri="{FF2B5EF4-FFF2-40B4-BE49-F238E27FC236}">
                <a16:creationId xmlns:a16="http://schemas.microsoft.com/office/drawing/2014/main" id="{1C839101-D326-FED7-5685-5BBD8EE200E5}"/>
              </a:ext>
            </a:extLst>
          </p:cNvPr>
          <p:cNvSpPr>
            <a:spLocks noGrp="1"/>
          </p:cNvSpPr>
          <p:nvPr>
            <p:ph idx="1"/>
          </p:nvPr>
        </p:nvSpPr>
        <p:spPr/>
        <p:txBody>
          <a:bodyPr/>
          <a:lstStyle/>
          <a:p>
            <a:r>
              <a:rPr lang="en-GB" dirty="0"/>
              <a:t>Discourse markers</a:t>
            </a:r>
          </a:p>
          <a:p>
            <a:r>
              <a:rPr lang="en-GB" dirty="0"/>
              <a:t>Earlier we saw…    This leads us on to…  Firstly…  As you’ll recall…  Later we’ll see…  You’ll remember we looked at…  This brings us on to…   By the end of this talk you will…</a:t>
            </a:r>
          </a:p>
          <a:p>
            <a:endParaRPr lang="en-GB" dirty="0"/>
          </a:p>
          <a:p>
            <a:r>
              <a:rPr lang="en-GB" dirty="0"/>
              <a:t>Rhetorical Questions</a:t>
            </a:r>
          </a:p>
          <a:p>
            <a:r>
              <a:rPr lang="en-GB" dirty="0"/>
              <a:t>The question is, why?   The problem is, where can we go for a solution? Why, you may ask, at 150 degrees Celsius? </a:t>
            </a:r>
          </a:p>
          <a:p>
            <a:endParaRPr lang="en-GB" dirty="0"/>
          </a:p>
        </p:txBody>
      </p:sp>
    </p:spTree>
    <p:extLst>
      <p:ext uri="{BB962C8B-B14F-4D97-AF65-F5344CB8AC3E}">
        <p14:creationId xmlns:p14="http://schemas.microsoft.com/office/powerpoint/2010/main" val="1478874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809FC-6D31-0E0D-2BD5-E6541623AD21}"/>
              </a:ext>
            </a:extLst>
          </p:cNvPr>
          <p:cNvSpPr>
            <a:spLocks noGrp="1"/>
          </p:cNvSpPr>
          <p:nvPr>
            <p:ph type="title"/>
          </p:nvPr>
        </p:nvSpPr>
        <p:spPr/>
        <p:txBody>
          <a:bodyPr>
            <a:normAutofit/>
          </a:bodyPr>
          <a:lstStyle/>
          <a:p>
            <a:pPr algn="ctr"/>
            <a:r>
              <a:rPr lang="en-GB" sz="3600" dirty="0"/>
              <a:t>Emphasis through discourse marking</a:t>
            </a:r>
          </a:p>
        </p:txBody>
      </p:sp>
      <p:sp>
        <p:nvSpPr>
          <p:cNvPr id="3" name="Content Placeholder 2">
            <a:extLst>
              <a:ext uri="{FF2B5EF4-FFF2-40B4-BE49-F238E27FC236}">
                <a16:creationId xmlns:a16="http://schemas.microsoft.com/office/drawing/2014/main" id="{9CF705D8-DEBF-8E10-AF79-14C34842F2FC}"/>
              </a:ext>
            </a:extLst>
          </p:cNvPr>
          <p:cNvSpPr>
            <a:spLocks noGrp="1"/>
          </p:cNvSpPr>
          <p:nvPr>
            <p:ph idx="1"/>
          </p:nvPr>
        </p:nvSpPr>
        <p:spPr/>
        <p:txBody>
          <a:bodyPr/>
          <a:lstStyle/>
          <a:p>
            <a:pPr algn="ctr"/>
            <a:r>
              <a:rPr lang="en-GB" sz="2800" b="1" i="0" dirty="0">
                <a:solidFill>
                  <a:srgbClr val="393E42"/>
                </a:solidFill>
                <a:effectLst/>
                <a:latin typeface="Proxima Nova"/>
              </a:rPr>
              <a:t>Additive</a:t>
            </a:r>
            <a:r>
              <a:rPr lang="en-GB" sz="2800" b="0" i="0" dirty="0">
                <a:solidFill>
                  <a:srgbClr val="393E42"/>
                </a:solidFill>
                <a:effectLst/>
                <a:latin typeface="Proxima Nova"/>
              </a:rPr>
              <a:t>: and, in addition, furthermore, also. </a:t>
            </a:r>
          </a:p>
          <a:p>
            <a:pPr algn="ctr"/>
            <a:r>
              <a:rPr lang="en-GB" sz="2800" b="1" i="0" dirty="0">
                <a:solidFill>
                  <a:srgbClr val="393E42"/>
                </a:solidFill>
                <a:effectLst/>
                <a:latin typeface="Proxima Nova"/>
              </a:rPr>
              <a:t>Contrastive: </a:t>
            </a:r>
            <a:r>
              <a:rPr lang="en-GB" sz="2800" i="0" dirty="0">
                <a:solidFill>
                  <a:srgbClr val="393E42"/>
                </a:solidFill>
                <a:effectLst/>
                <a:latin typeface="Proxima Nova"/>
              </a:rPr>
              <a:t>but, </a:t>
            </a:r>
            <a:r>
              <a:rPr lang="en-GB" sz="2800" b="0" i="0" dirty="0">
                <a:solidFill>
                  <a:srgbClr val="393E42"/>
                </a:solidFill>
                <a:effectLst/>
                <a:latin typeface="Proxima Nova"/>
              </a:rPr>
              <a:t>however, on the other hand, although. </a:t>
            </a:r>
          </a:p>
          <a:p>
            <a:pPr algn="ctr"/>
            <a:r>
              <a:rPr lang="en-GB" sz="2800" b="1" i="0" dirty="0">
                <a:solidFill>
                  <a:srgbClr val="393E42"/>
                </a:solidFill>
                <a:effectLst/>
                <a:latin typeface="Proxima Nova"/>
              </a:rPr>
              <a:t>Sequential</a:t>
            </a:r>
            <a:r>
              <a:rPr lang="en-GB" sz="2800" b="0" i="0" dirty="0">
                <a:solidFill>
                  <a:srgbClr val="393E42"/>
                </a:solidFill>
                <a:effectLst/>
                <a:latin typeface="Proxima Nova"/>
              </a:rPr>
              <a:t>: first, then, next, finally. </a:t>
            </a:r>
          </a:p>
          <a:p>
            <a:pPr algn="ctr"/>
            <a:r>
              <a:rPr lang="en-GB" sz="2800" b="1" i="0" dirty="0">
                <a:solidFill>
                  <a:srgbClr val="393E42"/>
                </a:solidFill>
                <a:effectLst/>
                <a:latin typeface="Proxima Nova"/>
              </a:rPr>
              <a:t>Causal</a:t>
            </a:r>
            <a:r>
              <a:rPr lang="en-GB" sz="2800" b="0" i="0" dirty="0">
                <a:solidFill>
                  <a:srgbClr val="393E42"/>
                </a:solidFill>
                <a:effectLst/>
                <a:latin typeface="Proxima Nova"/>
              </a:rPr>
              <a:t>: because, therefore, so, as a result.</a:t>
            </a:r>
          </a:p>
          <a:p>
            <a:pPr algn="ctr"/>
            <a:r>
              <a:rPr lang="en-GB" sz="2800" b="1" i="0" dirty="0">
                <a:solidFill>
                  <a:srgbClr val="393E42"/>
                </a:solidFill>
                <a:effectLst/>
                <a:latin typeface="Proxima Nova"/>
              </a:rPr>
              <a:t>Conclusive</a:t>
            </a:r>
            <a:r>
              <a:rPr lang="en-GB" sz="2800" b="0" i="0" dirty="0">
                <a:solidFill>
                  <a:srgbClr val="393E42"/>
                </a:solidFill>
                <a:effectLst/>
                <a:latin typeface="Proxima Nova"/>
              </a:rPr>
              <a:t>: in conclusion, to sum up, in summary. </a:t>
            </a:r>
          </a:p>
          <a:p>
            <a:endParaRPr lang="en-GB" dirty="0"/>
          </a:p>
        </p:txBody>
      </p:sp>
    </p:spTree>
    <p:extLst>
      <p:ext uri="{BB962C8B-B14F-4D97-AF65-F5344CB8AC3E}">
        <p14:creationId xmlns:p14="http://schemas.microsoft.com/office/powerpoint/2010/main" val="2781595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187CA-F284-9059-D29F-B4F9604624D8}"/>
              </a:ext>
            </a:extLst>
          </p:cNvPr>
          <p:cNvSpPr>
            <a:spLocks noGrp="1"/>
          </p:cNvSpPr>
          <p:nvPr>
            <p:ph type="title"/>
          </p:nvPr>
        </p:nvSpPr>
        <p:spPr/>
        <p:txBody>
          <a:bodyPr>
            <a:normAutofit/>
          </a:bodyPr>
          <a:lstStyle/>
          <a:p>
            <a:pPr algn="ctr"/>
            <a:r>
              <a:rPr lang="en-GB" sz="3600" dirty="0"/>
              <a:t>The smallest details often have the biggest consequences</a:t>
            </a:r>
          </a:p>
        </p:txBody>
      </p:sp>
      <p:sp>
        <p:nvSpPr>
          <p:cNvPr id="3" name="Content Placeholder 2">
            <a:extLst>
              <a:ext uri="{FF2B5EF4-FFF2-40B4-BE49-F238E27FC236}">
                <a16:creationId xmlns:a16="http://schemas.microsoft.com/office/drawing/2014/main" id="{98A4CF55-EDC8-7046-A43D-DD55DE75AB72}"/>
              </a:ext>
            </a:extLst>
          </p:cNvPr>
          <p:cNvSpPr>
            <a:spLocks noGrp="1"/>
          </p:cNvSpPr>
          <p:nvPr>
            <p:ph idx="1"/>
          </p:nvPr>
        </p:nvSpPr>
        <p:spPr/>
        <p:txBody>
          <a:bodyPr>
            <a:normAutofit/>
          </a:bodyPr>
          <a:lstStyle/>
          <a:p>
            <a:pPr algn="ctr"/>
            <a:r>
              <a:rPr lang="en-GB" sz="4400" dirty="0">
                <a:latin typeface="Century Schoolbook" panose="02040604050505020304" pitchFamily="18" charset="0"/>
              </a:rPr>
              <a:t>"A well regulated militia being necessary to the security of a free state, the right of the people to keep and bear arms shall not be infringed."</a:t>
            </a:r>
          </a:p>
        </p:txBody>
      </p:sp>
    </p:spTree>
    <p:extLst>
      <p:ext uri="{BB962C8B-B14F-4D97-AF65-F5344CB8AC3E}">
        <p14:creationId xmlns:p14="http://schemas.microsoft.com/office/powerpoint/2010/main" val="292835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AC448-5041-F507-C9EF-72A4C709BD5E}"/>
              </a:ext>
            </a:extLst>
          </p:cNvPr>
          <p:cNvSpPr>
            <a:spLocks noGrp="1"/>
          </p:cNvSpPr>
          <p:nvPr>
            <p:ph type="title"/>
          </p:nvPr>
        </p:nvSpPr>
        <p:spPr/>
        <p:txBody>
          <a:bodyPr/>
          <a:lstStyle/>
          <a:p>
            <a:pPr algn="ctr"/>
            <a:r>
              <a:rPr lang="en-GB" dirty="0"/>
              <a:t>Visual Aids- graphics and visual data</a:t>
            </a:r>
            <a:br>
              <a:rPr lang="en-GB" dirty="0"/>
            </a:br>
            <a:r>
              <a:rPr lang="en-GB" dirty="0"/>
              <a:t>Science and Mathematics</a:t>
            </a:r>
          </a:p>
        </p:txBody>
      </p:sp>
      <p:sp>
        <p:nvSpPr>
          <p:cNvPr id="3" name="Content Placeholder 2">
            <a:extLst>
              <a:ext uri="{FF2B5EF4-FFF2-40B4-BE49-F238E27FC236}">
                <a16:creationId xmlns:a16="http://schemas.microsoft.com/office/drawing/2014/main" id="{500C36F2-CACC-9AA1-56D5-15DEE496D566}"/>
              </a:ext>
            </a:extLst>
          </p:cNvPr>
          <p:cNvSpPr>
            <a:spLocks noGrp="1"/>
          </p:cNvSpPr>
          <p:nvPr>
            <p:ph idx="1"/>
          </p:nvPr>
        </p:nvSpPr>
        <p:spPr/>
        <p:txBody>
          <a:bodyPr>
            <a:normAutofit/>
          </a:bodyPr>
          <a:lstStyle/>
          <a:p>
            <a:pPr algn="ctr"/>
            <a:r>
              <a:rPr lang="en-GB" sz="2400" dirty="0"/>
              <a:t>Complex data- clearly visible</a:t>
            </a:r>
          </a:p>
          <a:p>
            <a:pPr algn="ctr"/>
            <a:r>
              <a:rPr lang="en-GB" sz="2400" dirty="0"/>
              <a:t>Images with optical enhancements</a:t>
            </a:r>
          </a:p>
          <a:p>
            <a:pPr algn="ctr"/>
            <a:r>
              <a:rPr lang="en-GB" sz="2400" dirty="0"/>
              <a:t>Figures and Graphs</a:t>
            </a:r>
          </a:p>
          <a:p>
            <a:pPr algn="ctr"/>
            <a:r>
              <a:rPr lang="en-GB" sz="2400" dirty="0"/>
              <a:t>Equations and Formulae</a:t>
            </a:r>
          </a:p>
          <a:p>
            <a:pPr algn="ctr"/>
            <a:r>
              <a:rPr lang="en-GB" sz="2400" dirty="0"/>
              <a:t>Research Results and Discussion</a:t>
            </a:r>
          </a:p>
          <a:p>
            <a:pPr algn="ctr"/>
            <a:r>
              <a:rPr lang="en-GB" sz="2400" dirty="0"/>
              <a:t>Framed, explained and communicated effectively in assimilable increments</a:t>
            </a:r>
          </a:p>
        </p:txBody>
      </p:sp>
    </p:spTree>
    <p:extLst>
      <p:ext uri="{BB962C8B-B14F-4D97-AF65-F5344CB8AC3E}">
        <p14:creationId xmlns:p14="http://schemas.microsoft.com/office/powerpoint/2010/main" val="236868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9421C36-21E7-2882-9E67-8D22B2A361A6}"/>
              </a:ext>
            </a:extLst>
          </p:cNvPr>
          <p:cNvPicPr>
            <a:picLocks noGrp="1" noChangeAspect="1"/>
          </p:cNvPicPr>
          <p:nvPr>
            <p:ph idx="1"/>
          </p:nvPr>
        </p:nvPicPr>
        <p:blipFill>
          <a:blip r:embed="rId2"/>
          <a:stretch>
            <a:fillRect/>
          </a:stretch>
        </p:blipFill>
        <p:spPr>
          <a:xfrm>
            <a:off x="1225941" y="360363"/>
            <a:ext cx="9741706" cy="6137275"/>
          </a:xfrm>
        </p:spPr>
      </p:pic>
    </p:spTree>
    <p:extLst>
      <p:ext uri="{BB962C8B-B14F-4D97-AF65-F5344CB8AC3E}">
        <p14:creationId xmlns:p14="http://schemas.microsoft.com/office/powerpoint/2010/main" val="22944131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1C2899-03A3-49AA-CF57-F42416B34D00}"/>
              </a:ext>
            </a:extLst>
          </p:cNvPr>
          <p:cNvSpPr>
            <a:spLocks noGrp="1"/>
          </p:cNvSpPr>
          <p:nvPr>
            <p:ph idx="1"/>
          </p:nvPr>
        </p:nvSpPr>
        <p:spPr/>
        <p:txBody>
          <a:bodyPr/>
          <a:lstStyle/>
          <a:p>
            <a:pPr algn="ctr"/>
            <a:r>
              <a:rPr lang="en-GB" sz="4800" dirty="0"/>
              <a:t>Speech fixes the meaning of an image</a:t>
            </a:r>
          </a:p>
          <a:p>
            <a:pPr algn="ctr"/>
            <a:endParaRPr lang="en-GB" sz="4800" dirty="0"/>
          </a:p>
          <a:p>
            <a:pPr algn="ctr"/>
            <a:r>
              <a:rPr lang="en-GB" sz="4800" dirty="0"/>
              <a:t>An image clarifies the meaning of speech</a:t>
            </a:r>
          </a:p>
          <a:p>
            <a:endParaRPr lang="en-GB" dirty="0"/>
          </a:p>
        </p:txBody>
      </p:sp>
    </p:spTree>
    <p:extLst>
      <p:ext uri="{BB962C8B-B14F-4D97-AF65-F5344CB8AC3E}">
        <p14:creationId xmlns:p14="http://schemas.microsoft.com/office/powerpoint/2010/main" val="3021911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Zástupný obsah 2">
            <a:extLst>
              <a:ext uri="{FF2B5EF4-FFF2-40B4-BE49-F238E27FC236}">
                <a16:creationId xmlns:a16="http://schemas.microsoft.com/office/drawing/2014/main" id="{98209114-44DB-428C-FDE6-B1670C4EE399}"/>
              </a:ext>
            </a:extLst>
          </p:cNvPr>
          <p:cNvPicPr>
            <a:picLocks noGrp="1" noChangeAspect="1"/>
          </p:cNvPicPr>
          <p:nvPr>
            <p:ph idx="1"/>
          </p:nvPr>
        </p:nvPicPr>
        <p:blipFill>
          <a:blip r:embed="rId2"/>
          <a:stretch>
            <a:fillRect/>
          </a:stretch>
        </p:blipFill>
        <p:spPr>
          <a:xfrm>
            <a:off x="640600" y="360000"/>
            <a:ext cx="10912000" cy="6138000"/>
          </a:xfrm>
          <a:prstGeom prst="rect">
            <a:avLst/>
          </a:prstGeom>
          <a:noFill/>
        </p:spPr>
      </p:pic>
    </p:spTree>
    <p:extLst>
      <p:ext uri="{BB962C8B-B14F-4D97-AF65-F5344CB8AC3E}">
        <p14:creationId xmlns:p14="http://schemas.microsoft.com/office/powerpoint/2010/main" val="1128046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DA961418-19E4-61E7-476B-0414EBD52FA9}"/>
              </a:ext>
            </a:extLst>
          </p:cNvPr>
          <p:cNvPicPr>
            <a:picLocks noGrp="1" noChangeAspect="1"/>
          </p:cNvPicPr>
          <p:nvPr>
            <p:ph idx="1"/>
          </p:nvPr>
        </p:nvPicPr>
        <p:blipFill rotWithShape="1">
          <a:blip r:embed="rId2"/>
          <a:srcRect t="24667" b="4002"/>
          <a:stretch/>
        </p:blipFill>
        <p:spPr>
          <a:xfrm>
            <a:off x="360000" y="360000"/>
            <a:ext cx="11473200" cy="6138000"/>
          </a:xfrm>
          <a:prstGeom prst="rect">
            <a:avLst/>
          </a:prstGeom>
          <a:noFill/>
        </p:spPr>
      </p:pic>
    </p:spTree>
    <p:extLst>
      <p:ext uri="{BB962C8B-B14F-4D97-AF65-F5344CB8AC3E}">
        <p14:creationId xmlns:p14="http://schemas.microsoft.com/office/powerpoint/2010/main" val="34084547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3">
            <a:extLst>
              <a:ext uri="{FF2B5EF4-FFF2-40B4-BE49-F238E27FC236}">
                <a16:creationId xmlns:a16="http://schemas.microsoft.com/office/drawing/2014/main" id="{33F66081-846A-4060-4844-4DF0322F0BD2}"/>
              </a:ext>
            </a:extLst>
          </p:cNvPr>
          <p:cNvPicPr>
            <a:picLocks noGrp="1" noChangeAspect="1"/>
          </p:cNvPicPr>
          <p:nvPr>
            <p:ph idx="1"/>
          </p:nvPr>
        </p:nvPicPr>
        <p:blipFill>
          <a:blip r:embed="rId2"/>
          <a:stretch>
            <a:fillRect/>
          </a:stretch>
        </p:blipFill>
        <p:spPr>
          <a:xfrm>
            <a:off x="640602" y="360000"/>
            <a:ext cx="10911996" cy="6138000"/>
          </a:xfrm>
          <a:prstGeom prst="rect">
            <a:avLst/>
          </a:prstGeom>
          <a:noFill/>
        </p:spPr>
      </p:pic>
      <p:sp>
        <p:nvSpPr>
          <p:cNvPr id="5" name="Oval 4">
            <a:extLst>
              <a:ext uri="{FF2B5EF4-FFF2-40B4-BE49-F238E27FC236}">
                <a16:creationId xmlns:a16="http://schemas.microsoft.com/office/drawing/2014/main" id="{811B7B72-1DEA-680D-4506-F1819F70C2AB}"/>
              </a:ext>
            </a:extLst>
          </p:cNvPr>
          <p:cNvSpPr/>
          <p:nvPr/>
        </p:nvSpPr>
        <p:spPr>
          <a:xfrm>
            <a:off x="10711543" y="5812971"/>
            <a:ext cx="839855" cy="50385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73689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7FDB23-76C2-45AC-E81C-7E8E03315CA4}"/>
              </a:ext>
            </a:extLst>
          </p:cNvPr>
          <p:cNvPicPr>
            <a:picLocks noGrp="1" noChangeAspect="1"/>
          </p:cNvPicPr>
          <p:nvPr>
            <p:ph idx="1"/>
          </p:nvPr>
        </p:nvPicPr>
        <p:blipFill>
          <a:blip r:embed="rId2"/>
          <a:stretch>
            <a:fillRect/>
          </a:stretch>
        </p:blipFill>
        <p:spPr>
          <a:xfrm>
            <a:off x="640602" y="360000"/>
            <a:ext cx="10911996" cy="6138000"/>
          </a:xfrm>
          <a:prstGeom prst="rect">
            <a:avLst/>
          </a:prstGeom>
          <a:noFill/>
        </p:spPr>
      </p:pic>
    </p:spTree>
    <p:extLst>
      <p:ext uri="{BB962C8B-B14F-4D97-AF65-F5344CB8AC3E}">
        <p14:creationId xmlns:p14="http://schemas.microsoft.com/office/powerpoint/2010/main" val="14657576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1CC36-58B6-9B39-5A9B-07147A46F87B}"/>
              </a:ext>
            </a:extLst>
          </p:cNvPr>
          <p:cNvSpPr>
            <a:spLocks noGrp="1"/>
          </p:cNvSpPr>
          <p:nvPr>
            <p:ph type="ctrTitle"/>
          </p:nvPr>
        </p:nvSpPr>
        <p:spPr>
          <a:xfrm>
            <a:off x="1464730" y="1800000"/>
            <a:ext cx="10315592" cy="1446663"/>
          </a:xfrm>
        </p:spPr>
        <p:txBody>
          <a:bodyPr anchor="t">
            <a:normAutofit/>
          </a:bodyPr>
          <a:lstStyle/>
          <a:p>
            <a:pPr algn="ctr"/>
            <a:r>
              <a:rPr lang="en-GB" dirty="0"/>
              <a:t>What should be in a conclusion?</a:t>
            </a:r>
            <a:br>
              <a:rPr lang="en-GB" dirty="0"/>
            </a:br>
            <a:endParaRPr lang="en-GB" dirty="0"/>
          </a:p>
        </p:txBody>
      </p:sp>
      <p:sp>
        <p:nvSpPr>
          <p:cNvPr id="8" name="Subtitle 2">
            <a:extLst>
              <a:ext uri="{FF2B5EF4-FFF2-40B4-BE49-F238E27FC236}">
                <a16:creationId xmlns:a16="http://schemas.microsoft.com/office/drawing/2014/main" id="{2AB490A0-5632-D64E-8661-99ABDE3C0036}"/>
              </a:ext>
            </a:extLst>
          </p:cNvPr>
          <p:cNvSpPr>
            <a:spLocks noGrp="1"/>
          </p:cNvSpPr>
          <p:nvPr>
            <p:ph type="subTitle" idx="1"/>
          </p:nvPr>
        </p:nvSpPr>
        <p:spPr>
          <a:xfrm>
            <a:off x="1464728" y="2625213"/>
            <a:ext cx="10315591" cy="3687097"/>
          </a:xfrm>
        </p:spPr>
        <p:txBody>
          <a:bodyPr>
            <a:noAutofit/>
          </a:bodyPr>
          <a:lstStyle/>
          <a:p>
            <a:pPr algn="ctr"/>
            <a:r>
              <a:rPr lang="en-US" sz="3600" dirty="0"/>
              <a:t>SWEAT</a:t>
            </a:r>
          </a:p>
          <a:p>
            <a:pPr algn="ctr"/>
            <a:r>
              <a:rPr lang="en-US" sz="3600" dirty="0"/>
              <a:t>Summary</a:t>
            </a:r>
          </a:p>
          <a:p>
            <a:pPr algn="ctr"/>
            <a:r>
              <a:rPr lang="en-US" sz="3600" dirty="0"/>
              <a:t>Words of Wisdom</a:t>
            </a:r>
          </a:p>
          <a:p>
            <a:pPr algn="ctr"/>
            <a:r>
              <a:rPr lang="en-US" sz="3600" dirty="0"/>
              <a:t>Emotional Appeal</a:t>
            </a:r>
          </a:p>
          <a:p>
            <a:pPr algn="ctr"/>
            <a:r>
              <a:rPr lang="en-US" sz="3600" dirty="0"/>
              <a:t>Action: a call to arms!</a:t>
            </a:r>
          </a:p>
          <a:p>
            <a:pPr algn="ctr"/>
            <a:r>
              <a:rPr lang="en-US" sz="3600" dirty="0"/>
              <a:t>T….      ?</a:t>
            </a:r>
          </a:p>
          <a:p>
            <a:endParaRPr lang="en-US" sz="3600" dirty="0"/>
          </a:p>
        </p:txBody>
      </p:sp>
    </p:spTree>
    <p:extLst>
      <p:ext uri="{BB962C8B-B14F-4D97-AF65-F5344CB8AC3E}">
        <p14:creationId xmlns:p14="http://schemas.microsoft.com/office/powerpoint/2010/main" val="230940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80">
                                          <p:stCondLst>
                                            <p:cond delay="0"/>
                                          </p:stCondLst>
                                        </p:cTn>
                                        <p:tgtEl>
                                          <p:spTgt spid="8">
                                            <p:txEl>
                                              <p:pRg st="0" end="0"/>
                                            </p:txEl>
                                          </p:spTgt>
                                        </p:tgtEl>
                                      </p:cBhvr>
                                    </p:animEffect>
                                    <p:anim calcmode="lin" valueType="num">
                                      <p:cBhvr>
                                        <p:cTn id="8"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xEl>
                                              <p:pRg st="0" end="0"/>
                                            </p:txEl>
                                          </p:spTgt>
                                        </p:tgtEl>
                                      </p:cBhvr>
                                      <p:to x="100000" y="60000"/>
                                    </p:animScale>
                                    <p:animScale>
                                      <p:cBhvr>
                                        <p:cTn id="14" dur="166" decel="50000">
                                          <p:stCondLst>
                                            <p:cond delay="676"/>
                                          </p:stCondLst>
                                        </p:cTn>
                                        <p:tgtEl>
                                          <p:spTgt spid="8">
                                            <p:txEl>
                                              <p:pRg st="0" end="0"/>
                                            </p:txEl>
                                          </p:spTgt>
                                        </p:tgtEl>
                                      </p:cBhvr>
                                      <p:to x="100000" y="100000"/>
                                    </p:animScale>
                                    <p:animScale>
                                      <p:cBhvr>
                                        <p:cTn id="15" dur="26">
                                          <p:stCondLst>
                                            <p:cond delay="1312"/>
                                          </p:stCondLst>
                                        </p:cTn>
                                        <p:tgtEl>
                                          <p:spTgt spid="8">
                                            <p:txEl>
                                              <p:pRg st="0" end="0"/>
                                            </p:txEl>
                                          </p:spTgt>
                                        </p:tgtEl>
                                      </p:cBhvr>
                                      <p:to x="100000" y="80000"/>
                                    </p:animScale>
                                    <p:animScale>
                                      <p:cBhvr>
                                        <p:cTn id="16" dur="166" decel="50000">
                                          <p:stCondLst>
                                            <p:cond delay="1338"/>
                                          </p:stCondLst>
                                        </p:cTn>
                                        <p:tgtEl>
                                          <p:spTgt spid="8">
                                            <p:txEl>
                                              <p:pRg st="0" end="0"/>
                                            </p:txEl>
                                          </p:spTgt>
                                        </p:tgtEl>
                                      </p:cBhvr>
                                      <p:to x="100000" y="100000"/>
                                    </p:animScale>
                                    <p:animScale>
                                      <p:cBhvr>
                                        <p:cTn id="17" dur="26">
                                          <p:stCondLst>
                                            <p:cond delay="1642"/>
                                          </p:stCondLst>
                                        </p:cTn>
                                        <p:tgtEl>
                                          <p:spTgt spid="8">
                                            <p:txEl>
                                              <p:pRg st="0" end="0"/>
                                            </p:txEl>
                                          </p:spTgt>
                                        </p:tgtEl>
                                      </p:cBhvr>
                                      <p:to x="100000" y="90000"/>
                                    </p:animScale>
                                    <p:animScale>
                                      <p:cBhvr>
                                        <p:cTn id="18" dur="166" decel="50000">
                                          <p:stCondLst>
                                            <p:cond delay="1668"/>
                                          </p:stCondLst>
                                        </p:cTn>
                                        <p:tgtEl>
                                          <p:spTgt spid="8">
                                            <p:txEl>
                                              <p:pRg st="0" end="0"/>
                                            </p:txEl>
                                          </p:spTgt>
                                        </p:tgtEl>
                                      </p:cBhvr>
                                      <p:to x="100000" y="100000"/>
                                    </p:animScale>
                                    <p:animScale>
                                      <p:cBhvr>
                                        <p:cTn id="19" dur="26">
                                          <p:stCondLst>
                                            <p:cond delay="1808"/>
                                          </p:stCondLst>
                                        </p:cTn>
                                        <p:tgtEl>
                                          <p:spTgt spid="8">
                                            <p:txEl>
                                              <p:pRg st="0" end="0"/>
                                            </p:txEl>
                                          </p:spTgt>
                                        </p:tgtEl>
                                      </p:cBhvr>
                                      <p:to x="100000" y="95000"/>
                                    </p:animScale>
                                    <p:animScale>
                                      <p:cBhvr>
                                        <p:cTn id="20" dur="166" decel="50000">
                                          <p:stCondLst>
                                            <p:cond delay="1834"/>
                                          </p:stCondLst>
                                        </p:cTn>
                                        <p:tgtEl>
                                          <p:spTgt spid="8">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down)">
                                      <p:cBhvr>
                                        <p:cTn id="25" dur="580">
                                          <p:stCondLst>
                                            <p:cond delay="0"/>
                                          </p:stCondLst>
                                        </p:cTn>
                                        <p:tgtEl>
                                          <p:spTgt spid="8">
                                            <p:txEl>
                                              <p:pRg st="1" end="1"/>
                                            </p:txEl>
                                          </p:spTgt>
                                        </p:tgtEl>
                                      </p:cBhvr>
                                    </p:animEffect>
                                    <p:anim calcmode="lin" valueType="num">
                                      <p:cBhvr>
                                        <p:cTn id="26" dur="1822"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xEl>
                                              <p:pRg st="1" end="1"/>
                                            </p:txEl>
                                          </p:spTgt>
                                        </p:tgtEl>
                                      </p:cBhvr>
                                      <p:to x="100000" y="60000"/>
                                    </p:animScale>
                                    <p:animScale>
                                      <p:cBhvr>
                                        <p:cTn id="32" dur="166" decel="50000">
                                          <p:stCondLst>
                                            <p:cond delay="676"/>
                                          </p:stCondLst>
                                        </p:cTn>
                                        <p:tgtEl>
                                          <p:spTgt spid="8">
                                            <p:txEl>
                                              <p:pRg st="1" end="1"/>
                                            </p:txEl>
                                          </p:spTgt>
                                        </p:tgtEl>
                                      </p:cBhvr>
                                      <p:to x="100000" y="100000"/>
                                    </p:animScale>
                                    <p:animScale>
                                      <p:cBhvr>
                                        <p:cTn id="33" dur="26">
                                          <p:stCondLst>
                                            <p:cond delay="1312"/>
                                          </p:stCondLst>
                                        </p:cTn>
                                        <p:tgtEl>
                                          <p:spTgt spid="8">
                                            <p:txEl>
                                              <p:pRg st="1" end="1"/>
                                            </p:txEl>
                                          </p:spTgt>
                                        </p:tgtEl>
                                      </p:cBhvr>
                                      <p:to x="100000" y="80000"/>
                                    </p:animScale>
                                    <p:animScale>
                                      <p:cBhvr>
                                        <p:cTn id="34" dur="166" decel="50000">
                                          <p:stCondLst>
                                            <p:cond delay="1338"/>
                                          </p:stCondLst>
                                        </p:cTn>
                                        <p:tgtEl>
                                          <p:spTgt spid="8">
                                            <p:txEl>
                                              <p:pRg st="1" end="1"/>
                                            </p:txEl>
                                          </p:spTgt>
                                        </p:tgtEl>
                                      </p:cBhvr>
                                      <p:to x="100000" y="100000"/>
                                    </p:animScale>
                                    <p:animScale>
                                      <p:cBhvr>
                                        <p:cTn id="35" dur="26">
                                          <p:stCondLst>
                                            <p:cond delay="1642"/>
                                          </p:stCondLst>
                                        </p:cTn>
                                        <p:tgtEl>
                                          <p:spTgt spid="8">
                                            <p:txEl>
                                              <p:pRg st="1" end="1"/>
                                            </p:txEl>
                                          </p:spTgt>
                                        </p:tgtEl>
                                      </p:cBhvr>
                                      <p:to x="100000" y="90000"/>
                                    </p:animScale>
                                    <p:animScale>
                                      <p:cBhvr>
                                        <p:cTn id="36" dur="166" decel="50000">
                                          <p:stCondLst>
                                            <p:cond delay="1668"/>
                                          </p:stCondLst>
                                        </p:cTn>
                                        <p:tgtEl>
                                          <p:spTgt spid="8">
                                            <p:txEl>
                                              <p:pRg st="1" end="1"/>
                                            </p:txEl>
                                          </p:spTgt>
                                        </p:tgtEl>
                                      </p:cBhvr>
                                      <p:to x="100000" y="100000"/>
                                    </p:animScale>
                                    <p:animScale>
                                      <p:cBhvr>
                                        <p:cTn id="37" dur="26">
                                          <p:stCondLst>
                                            <p:cond delay="1808"/>
                                          </p:stCondLst>
                                        </p:cTn>
                                        <p:tgtEl>
                                          <p:spTgt spid="8">
                                            <p:txEl>
                                              <p:pRg st="1" end="1"/>
                                            </p:txEl>
                                          </p:spTgt>
                                        </p:tgtEl>
                                      </p:cBhvr>
                                      <p:to x="100000" y="95000"/>
                                    </p:animScale>
                                    <p:animScale>
                                      <p:cBhvr>
                                        <p:cTn id="38" dur="166" decel="50000">
                                          <p:stCondLst>
                                            <p:cond delay="1834"/>
                                          </p:stCondLst>
                                        </p:cTn>
                                        <p:tgtEl>
                                          <p:spTgt spid="8">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wipe(down)">
                                      <p:cBhvr>
                                        <p:cTn id="43" dur="580">
                                          <p:stCondLst>
                                            <p:cond delay="0"/>
                                          </p:stCondLst>
                                        </p:cTn>
                                        <p:tgtEl>
                                          <p:spTgt spid="8">
                                            <p:txEl>
                                              <p:pRg st="2" end="2"/>
                                            </p:txEl>
                                          </p:spTgt>
                                        </p:tgtEl>
                                      </p:cBhvr>
                                    </p:animEffect>
                                    <p:anim calcmode="lin" valueType="num">
                                      <p:cBhvr>
                                        <p:cTn id="44" dur="1822" tmFilter="0,0; 0.14,0.36; 0.43,0.73; 0.71,0.91; 1.0,1.0">
                                          <p:stCondLst>
                                            <p:cond delay="0"/>
                                          </p:stCondLst>
                                        </p:cTn>
                                        <p:tgtEl>
                                          <p:spTgt spid="8">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xEl>
                                              <p:pRg st="2" end="2"/>
                                            </p:txEl>
                                          </p:spTgt>
                                        </p:tgtEl>
                                      </p:cBhvr>
                                      <p:to x="100000" y="60000"/>
                                    </p:animScale>
                                    <p:animScale>
                                      <p:cBhvr>
                                        <p:cTn id="50" dur="166" decel="50000">
                                          <p:stCondLst>
                                            <p:cond delay="676"/>
                                          </p:stCondLst>
                                        </p:cTn>
                                        <p:tgtEl>
                                          <p:spTgt spid="8">
                                            <p:txEl>
                                              <p:pRg st="2" end="2"/>
                                            </p:txEl>
                                          </p:spTgt>
                                        </p:tgtEl>
                                      </p:cBhvr>
                                      <p:to x="100000" y="100000"/>
                                    </p:animScale>
                                    <p:animScale>
                                      <p:cBhvr>
                                        <p:cTn id="51" dur="26">
                                          <p:stCondLst>
                                            <p:cond delay="1312"/>
                                          </p:stCondLst>
                                        </p:cTn>
                                        <p:tgtEl>
                                          <p:spTgt spid="8">
                                            <p:txEl>
                                              <p:pRg st="2" end="2"/>
                                            </p:txEl>
                                          </p:spTgt>
                                        </p:tgtEl>
                                      </p:cBhvr>
                                      <p:to x="100000" y="80000"/>
                                    </p:animScale>
                                    <p:animScale>
                                      <p:cBhvr>
                                        <p:cTn id="52" dur="166" decel="50000">
                                          <p:stCondLst>
                                            <p:cond delay="1338"/>
                                          </p:stCondLst>
                                        </p:cTn>
                                        <p:tgtEl>
                                          <p:spTgt spid="8">
                                            <p:txEl>
                                              <p:pRg st="2" end="2"/>
                                            </p:txEl>
                                          </p:spTgt>
                                        </p:tgtEl>
                                      </p:cBhvr>
                                      <p:to x="100000" y="100000"/>
                                    </p:animScale>
                                    <p:animScale>
                                      <p:cBhvr>
                                        <p:cTn id="53" dur="26">
                                          <p:stCondLst>
                                            <p:cond delay="1642"/>
                                          </p:stCondLst>
                                        </p:cTn>
                                        <p:tgtEl>
                                          <p:spTgt spid="8">
                                            <p:txEl>
                                              <p:pRg st="2" end="2"/>
                                            </p:txEl>
                                          </p:spTgt>
                                        </p:tgtEl>
                                      </p:cBhvr>
                                      <p:to x="100000" y="90000"/>
                                    </p:animScale>
                                    <p:animScale>
                                      <p:cBhvr>
                                        <p:cTn id="54" dur="166" decel="50000">
                                          <p:stCondLst>
                                            <p:cond delay="1668"/>
                                          </p:stCondLst>
                                        </p:cTn>
                                        <p:tgtEl>
                                          <p:spTgt spid="8">
                                            <p:txEl>
                                              <p:pRg st="2" end="2"/>
                                            </p:txEl>
                                          </p:spTgt>
                                        </p:tgtEl>
                                      </p:cBhvr>
                                      <p:to x="100000" y="100000"/>
                                    </p:animScale>
                                    <p:animScale>
                                      <p:cBhvr>
                                        <p:cTn id="55" dur="26">
                                          <p:stCondLst>
                                            <p:cond delay="1808"/>
                                          </p:stCondLst>
                                        </p:cTn>
                                        <p:tgtEl>
                                          <p:spTgt spid="8">
                                            <p:txEl>
                                              <p:pRg st="2" end="2"/>
                                            </p:txEl>
                                          </p:spTgt>
                                        </p:tgtEl>
                                      </p:cBhvr>
                                      <p:to x="100000" y="95000"/>
                                    </p:animScale>
                                    <p:animScale>
                                      <p:cBhvr>
                                        <p:cTn id="56" dur="166" decel="50000">
                                          <p:stCondLst>
                                            <p:cond delay="1834"/>
                                          </p:stCondLst>
                                        </p:cTn>
                                        <p:tgtEl>
                                          <p:spTgt spid="8">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8">
                                            <p:txEl>
                                              <p:pRg st="3" end="3"/>
                                            </p:txEl>
                                          </p:spTgt>
                                        </p:tgtEl>
                                        <p:attrNameLst>
                                          <p:attrName>style.visibility</p:attrName>
                                        </p:attrNameLst>
                                      </p:cBhvr>
                                      <p:to>
                                        <p:strVal val="visible"/>
                                      </p:to>
                                    </p:set>
                                    <p:animEffect transition="in" filter="wipe(down)">
                                      <p:cBhvr>
                                        <p:cTn id="61" dur="580">
                                          <p:stCondLst>
                                            <p:cond delay="0"/>
                                          </p:stCondLst>
                                        </p:cTn>
                                        <p:tgtEl>
                                          <p:spTgt spid="8">
                                            <p:txEl>
                                              <p:pRg st="3" end="3"/>
                                            </p:txEl>
                                          </p:spTgt>
                                        </p:tgtEl>
                                      </p:cBhvr>
                                    </p:animEffect>
                                    <p:anim calcmode="lin" valueType="num">
                                      <p:cBhvr>
                                        <p:cTn id="62" dur="1822" tmFilter="0,0; 0.14,0.36; 0.43,0.73; 0.71,0.91; 1.0,1.0">
                                          <p:stCondLst>
                                            <p:cond delay="0"/>
                                          </p:stCondLst>
                                        </p:cTn>
                                        <p:tgtEl>
                                          <p:spTgt spid="8">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xEl>
                                              <p:pRg st="3" end="3"/>
                                            </p:txEl>
                                          </p:spTgt>
                                        </p:tgtEl>
                                      </p:cBhvr>
                                      <p:to x="100000" y="60000"/>
                                    </p:animScale>
                                    <p:animScale>
                                      <p:cBhvr>
                                        <p:cTn id="68" dur="166" decel="50000">
                                          <p:stCondLst>
                                            <p:cond delay="676"/>
                                          </p:stCondLst>
                                        </p:cTn>
                                        <p:tgtEl>
                                          <p:spTgt spid="8">
                                            <p:txEl>
                                              <p:pRg st="3" end="3"/>
                                            </p:txEl>
                                          </p:spTgt>
                                        </p:tgtEl>
                                      </p:cBhvr>
                                      <p:to x="100000" y="100000"/>
                                    </p:animScale>
                                    <p:animScale>
                                      <p:cBhvr>
                                        <p:cTn id="69" dur="26">
                                          <p:stCondLst>
                                            <p:cond delay="1312"/>
                                          </p:stCondLst>
                                        </p:cTn>
                                        <p:tgtEl>
                                          <p:spTgt spid="8">
                                            <p:txEl>
                                              <p:pRg st="3" end="3"/>
                                            </p:txEl>
                                          </p:spTgt>
                                        </p:tgtEl>
                                      </p:cBhvr>
                                      <p:to x="100000" y="80000"/>
                                    </p:animScale>
                                    <p:animScale>
                                      <p:cBhvr>
                                        <p:cTn id="70" dur="166" decel="50000">
                                          <p:stCondLst>
                                            <p:cond delay="1338"/>
                                          </p:stCondLst>
                                        </p:cTn>
                                        <p:tgtEl>
                                          <p:spTgt spid="8">
                                            <p:txEl>
                                              <p:pRg st="3" end="3"/>
                                            </p:txEl>
                                          </p:spTgt>
                                        </p:tgtEl>
                                      </p:cBhvr>
                                      <p:to x="100000" y="100000"/>
                                    </p:animScale>
                                    <p:animScale>
                                      <p:cBhvr>
                                        <p:cTn id="71" dur="26">
                                          <p:stCondLst>
                                            <p:cond delay="1642"/>
                                          </p:stCondLst>
                                        </p:cTn>
                                        <p:tgtEl>
                                          <p:spTgt spid="8">
                                            <p:txEl>
                                              <p:pRg st="3" end="3"/>
                                            </p:txEl>
                                          </p:spTgt>
                                        </p:tgtEl>
                                      </p:cBhvr>
                                      <p:to x="100000" y="90000"/>
                                    </p:animScale>
                                    <p:animScale>
                                      <p:cBhvr>
                                        <p:cTn id="72" dur="166" decel="50000">
                                          <p:stCondLst>
                                            <p:cond delay="1668"/>
                                          </p:stCondLst>
                                        </p:cTn>
                                        <p:tgtEl>
                                          <p:spTgt spid="8">
                                            <p:txEl>
                                              <p:pRg st="3" end="3"/>
                                            </p:txEl>
                                          </p:spTgt>
                                        </p:tgtEl>
                                      </p:cBhvr>
                                      <p:to x="100000" y="100000"/>
                                    </p:animScale>
                                    <p:animScale>
                                      <p:cBhvr>
                                        <p:cTn id="73" dur="26">
                                          <p:stCondLst>
                                            <p:cond delay="1808"/>
                                          </p:stCondLst>
                                        </p:cTn>
                                        <p:tgtEl>
                                          <p:spTgt spid="8">
                                            <p:txEl>
                                              <p:pRg st="3" end="3"/>
                                            </p:txEl>
                                          </p:spTgt>
                                        </p:tgtEl>
                                      </p:cBhvr>
                                      <p:to x="100000" y="95000"/>
                                    </p:animScale>
                                    <p:animScale>
                                      <p:cBhvr>
                                        <p:cTn id="74" dur="166" decel="50000">
                                          <p:stCondLst>
                                            <p:cond delay="1834"/>
                                          </p:stCondLst>
                                        </p:cTn>
                                        <p:tgtEl>
                                          <p:spTgt spid="8">
                                            <p:txEl>
                                              <p:pRg st="3" end="3"/>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8">
                                            <p:txEl>
                                              <p:pRg st="4" end="4"/>
                                            </p:txEl>
                                          </p:spTgt>
                                        </p:tgtEl>
                                        <p:attrNameLst>
                                          <p:attrName>style.visibility</p:attrName>
                                        </p:attrNameLst>
                                      </p:cBhvr>
                                      <p:to>
                                        <p:strVal val="visible"/>
                                      </p:to>
                                    </p:set>
                                    <p:animEffect transition="in" filter="wipe(down)">
                                      <p:cBhvr>
                                        <p:cTn id="79" dur="580">
                                          <p:stCondLst>
                                            <p:cond delay="0"/>
                                          </p:stCondLst>
                                        </p:cTn>
                                        <p:tgtEl>
                                          <p:spTgt spid="8">
                                            <p:txEl>
                                              <p:pRg st="4" end="4"/>
                                            </p:txEl>
                                          </p:spTgt>
                                        </p:tgtEl>
                                      </p:cBhvr>
                                    </p:animEffect>
                                    <p:anim calcmode="lin" valueType="num">
                                      <p:cBhvr>
                                        <p:cTn id="80" dur="1822" tmFilter="0,0; 0.14,0.36; 0.43,0.73; 0.71,0.91; 1.0,1.0">
                                          <p:stCondLst>
                                            <p:cond delay="0"/>
                                          </p:stCondLst>
                                        </p:cTn>
                                        <p:tgtEl>
                                          <p:spTgt spid="8">
                                            <p:txEl>
                                              <p:pRg st="4" end="4"/>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8">
                                            <p:txEl>
                                              <p:pRg st="4" end="4"/>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8">
                                            <p:txEl>
                                              <p:pRg st="4" end="4"/>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8">
                                            <p:txEl>
                                              <p:pRg st="4" end="4"/>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8">
                                            <p:txEl>
                                              <p:pRg st="4" end="4"/>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8">
                                            <p:txEl>
                                              <p:pRg st="4" end="4"/>
                                            </p:txEl>
                                          </p:spTgt>
                                        </p:tgtEl>
                                      </p:cBhvr>
                                      <p:to x="100000" y="60000"/>
                                    </p:animScale>
                                    <p:animScale>
                                      <p:cBhvr>
                                        <p:cTn id="86" dur="166" decel="50000">
                                          <p:stCondLst>
                                            <p:cond delay="676"/>
                                          </p:stCondLst>
                                        </p:cTn>
                                        <p:tgtEl>
                                          <p:spTgt spid="8">
                                            <p:txEl>
                                              <p:pRg st="4" end="4"/>
                                            </p:txEl>
                                          </p:spTgt>
                                        </p:tgtEl>
                                      </p:cBhvr>
                                      <p:to x="100000" y="100000"/>
                                    </p:animScale>
                                    <p:animScale>
                                      <p:cBhvr>
                                        <p:cTn id="87" dur="26">
                                          <p:stCondLst>
                                            <p:cond delay="1312"/>
                                          </p:stCondLst>
                                        </p:cTn>
                                        <p:tgtEl>
                                          <p:spTgt spid="8">
                                            <p:txEl>
                                              <p:pRg st="4" end="4"/>
                                            </p:txEl>
                                          </p:spTgt>
                                        </p:tgtEl>
                                      </p:cBhvr>
                                      <p:to x="100000" y="80000"/>
                                    </p:animScale>
                                    <p:animScale>
                                      <p:cBhvr>
                                        <p:cTn id="88" dur="166" decel="50000">
                                          <p:stCondLst>
                                            <p:cond delay="1338"/>
                                          </p:stCondLst>
                                        </p:cTn>
                                        <p:tgtEl>
                                          <p:spTgt spid="8">
                                            <p:txEl>
                                              <p:pRg st="4" end="4"/>
                                            </p:txEl>
                                          </p:spTgt>
                                        </p:tgtEl>
                                      </p:cBhvr>
                                      <p:to x="100000" y="100000"/>
                                    </p:animScale>
                                    <p:animScale>
                                      <p:cBhvr>
                                        <p:cTn id="89" dur="26">
                                          <p:stCondLst>
                                            <p:cond delay="1642"/>
                                          </p:stCondLst>
                                        </p:cTn>
                                        <p:tgtEl>
                                          <p:spTgt spid="8">
                                            <p:txEl>
                                              <p:pRg st="4" end="4"/>
                                            </p:txEl>
                                          </p:spTgt>
                                        </p:tgtEl>
                                      </p:cBhvr>
                                      <p:to x="100000" y="90000"/>
                                    </p:animScale>
                                    <p:animScale>
                                      <p:cBhvr>
                                        <p:cTn id="90" dur="166" decel="50000">
                                          <p:stCondLst>
                                            <p:cond delay="1668"/>
                                          </p:stCondLst>
                                        </p:cTn>
                                        <p:tgtEl>
                                          <p:spTgt spid="8">
                                            <p:txEl>
                                              <p:pRg st="4" end="4"/>
                                            </p:txEl>
                                          </p:spTgt>
                                        </p:tgtEl>
                                      </p:cBhvr>
                                      <p:to x="100000" y="100000"/>
                                    </p:animScale>
                                    <p:animScale>
                                      <p:cBhvr>
                                        <p:cTn id="91" dur="26">
                                          <p:stCondLst>
                                            <p:cond delay="1808"/>
                                          </p:stCondLst>
                                        </p:cTn>
                                        <p:tgtEl>
                                          <p:spTgt spid="8">
                                            <p:txEl>
                                              <p:pRg st="4" end="4"/>
                                            </p:txEl>
                                          </p:spTgt>
                                        </p:tgtEl>
                                      </p:cBhvr>
                                      <p:to x="100000" y="95000"/>
                                    </p:animScale>
                                    <p:animScale>
                                      <p:cBhvr>
                                        <p:cTn id="92" dur="166" decel="50000">
                                          <p:stCondLst>
                                            <p:cond delay="1834"/>
                                          </p:stCondLst>
                                        </p:cTn>
                                        <p:tgtEl>
                                          <p:spTgt spid="8">
                                            <p:txEl>
                                              <p:pRg st="4" end="4"/>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8">
                                            <p:txEl>
                                              <p:pRg st="5" end="5"/>
                                            </p:txEl>
                                          </p:spTgt>
                                        </p:tgtEl>
                                        <p:attrNameLst>
                                          <p:attrName>style.visibility</p:attrName>
                                        </p:attrNameLst>
                                      </p:cBhvr>
                                      <p:to>
                                        <p:strVal val="visible"/>
                                      </p:to>
                                    </p:set>
                                    <p:animEffect transition="in" filter="wipe(down)">
                                      <p:cBhvr>
                                        <p:cTn id="97" dur="580">
                                          <p:stCondLst>
                                            <p:cond delay="0"/>
                                          </p:stCondLst>
                                        </p:cTn>
                                        <p:tgtEl>
                                          <p:spTgt spid="8">
                                            <p:txEl>
                                              <p:pRg st="5" end="5"/>
                                            </p:txEl>
                                          </p:spTgt>
                                        </p:tgtEl>
                                      </p:cBhvr>
                                    </p:animEffect>
                                    <p:anim calcmode="lin" valueType="num">
                                      <p:cBhvr>
                                        <p:cTn id="98" dur="1822" tmFilter="0,0; 0.14,0.36; 0.43,0.73; 0.71,0.91; 1.0,1.0">
                                          <p:stCondLst>
                                            <p:cond delay="0"/>
                                          </p:stCondLst>
                                        </p:cTn>
                                        <p:tgtEl>
                                          <p:spTgt spid="8">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8">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8">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8">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8">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8">
                                            <p:txEl>
                                              <p:pRg st="5" end="5"/>
                                            </p:txEl>
                                          </p:spTgt>
                                        </p:tgtEl>
                                      </p:cBhvr>
                                      <p:to x="100000" y="60000"/>
                                    </p:animScale>
                                    <p:animScale>
                                      <p:cBhvr>
                                        <p:cTn id="104" dur="166" decel="50000">
                                          <p:stCondLst>
                                            <p:cond delay="676"/>
                                          </p:stCondLst>
                                        </p:cTn>
                                        <p:tgtEl>
                                          <p:spTgt spid="8">
                                            <p:txEl>
                                              <p:pRg st="5" end="5"/>
                                            </p:txEl>
                                          </p:spTgt>
                                        </p:tgtEl>
                                      </p:cBhvr>
                                      <p:to x="100000" y="100000"/>
                                    </p:animScale>
                                    <p:animScale>
                                      <p:cBhvr>
                                        <p:cTn id="105" dur="26">
                                          <p:stCondLst>
                                            <p:cond delay="1312"/>
                                          </p:stCondLst>
                                        </p:cTn>
                                        <p:tgtEl>
                                          <p:spTgt spid="8">
                                            <p:txEl>
                                              <p:pRg st="5" end="5"/>
                                            </p:txEl>
                                          </p:spTgt>
                                        </p:tgtEl>
                                      </p:cBhvr>
                                      <p:to x="100000" y="80000"/>
                                    </p:animScale>
                                    <p:animScale>
                                      <p:cBhvr>
                                        <p:cTn id="106" dur="166" decel="50000">
                                          <p:stCondLst>
                                            <p:cond delay="1338"/>
                                          </p:stCondLst>
                                        </p:cTn>
                                        <p:tgtEl>
                                          <p:spTgt spid="8">
                                            <p:txEl>
                                              <p:pRg st="5" end="5"/>
                                            </p:txEl>
                                          </p:spTgt>
                                        </p:tgtEl>
                                      </p:cBhvr>
                                      <p:to x="100000" y="100000"/>
                                    </p:animScale>
                                    <p:animScale>
                                      <p:cBhvr>
                                        <p:cTn id="107" dur="26">
                                          <p:stCondLst>
                                            <p:cond delay="1642"/>
                                          </p:stCondLst>
                                        </p:cTn>
                                        <p:tgtEl>
                                          <p:spTgt spid="8">
                                            <p:txEl>
                                              <p:pRg st="5" end="5"/>
                                            </p:txEl>
                                          </p:spTgt>
                                        </p:tgtEl>
                                      </p:cBhvr>
                                      <p:to x="100000" y="90000"/>
                                    </p:animScale>
                                    <p:animScale>
                                      <p:cBhvr>
                                        <p:cTn id="108" dur="166" decel="50000">
                                          <p:stCondLst>
                                            <p:cond delay="1668"/>
                                          </p:stCondLst>
                                        </p:cTn>
                                        <p:tgtEl>
                                          <p:spTgt spid="8">
                                            <p:txEl>
                                              <p:pRg st="5" end="5"/>
                                            </p:txEl>
                                          </p:spTgt>
                                        </p:tgtEl>
                                      </p:cBhvr>
                                      <p:to x="100000" y="100000"/>
                                    </p:animScale>
                                    <p:animScale>
                                      <p:cBhvr>
                                        <p:cTn id="109" dur="26">
                                          <p:stCondLst>
                                            <p:cond delay="1808"/>
                                          </p:stCondLst>
                                        </p:cTn>
                                        <p:tgtEl>
                                          <p:spTgt spid="8">
                                            <p:txEl>
                                              <p:pRg st="5" end="5"/>
                                            </p:txEl>
                                          </p:spTgt>
                                        </p:tgtEl>
                                      </p:cBhvr>
                                      <p:to x="100000" y="95000"/>
                                    </p:animScale>
                                    <p:animScale>
                                      <p:cBhvr>
                                        <p:cTn id="110" dur="166" decel="50000">
                                          <p:stCondLst>
                                            <p:cond delay="1834"/>
                                          </p:stCondLst>
                                        </p:cTn>
                                        <p:tgtEl>
                                          <p:spTgt spid="8">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9439A-BED9-8539-FFED-EC7464BFF980}"/>
              </a:ext>
            </a:extLst>
          </p:cNvPr>
          <p:cNvSpPr>
            <a:spLocks noGrp="1"/>
          </p:cNvSpPr>
          <p:nvPr>
            <p:ph type="title"/>
          </p:nvPr>
        </p:nvSpPr>
        <p:spPr/>
        <p:txBody>
          <a:bodyPr>
            <a:normAutofit/>
          </a:bodyPr>
          <a:lstStyle/>
          <a:p>
            <a:pPr algn="ctr"/>
            <a:r>
              <a:rPr lang="en-GB" sz="3600" dirty="0"/>
              <a:t>Where have you taken us Darren?</a:t>
            </a:r>
          </a:p>
        </p:txBody>
      </p:sp>
      <p:sp>
        <p:nvSpPr>
          <p:cNvPr id="3" name="Content Placeholder 2">
            <a:extLst>
              <a:ext uri="{FF2B5EF4-FFF2-40B4-BE49-F238E27FC236}">
                <a16:creationId xmlns:a16="http://schemas.microsoft.com/office/drawing/2014/main" id="{B7E442B2-7FF2-80B7-5833-775F75A7D173}"/>
              </a:ext>
            </a:extLst>
          </p:cNvPr>
          <p:cNvSpPr>
            <a:spLocks noGrp="1"/>
          </p:cNvSpPr>
          <p:nvPr>
            <p:ph idx="1"/>
          </p:nvPr>
        </p:nvSpPr>
        <p:spPr/>
        <p:txBody>
          <a:bodyPr>
            <a:normAutofit/>
          </a:bodyPr>
          <a:lstStyle/>
          <a:p>
            <a:pPr algn="ctr"/>
            <a:r>
              <a:rPr lang="en-GB" sz="3600" dirty="0"/>
              <a:t>Opening</a:t>
            </a:r>
          </a:p>
          <a:p>
            <a:pPr algn="ctr"/>
            <a:r>
              <a:rPr lang="en-GB" sz="3600" dirty="0"/>
              <a:t>Route map: directions!</a:t>
            </a:r>
          </a:p>
          <a:p>
            <a:pPr algn="ctr"/>
            <a:r>
              <a:rPr lang="en-GB" sz="3600" dirty="0"/>
              <a:t>Main Body: Smooth Structure and Transitions</a:t>
            </a:r>
          </a:p>
          <a:p>
            <a:pPr algn="ctr"/>
            <a:r>
              <a:rPr lang="en-GB" sz="3600" dirty="0"/>
              <a:t>Visual Aids- graphics and visual data</a:t>
            </a:r>
          </a:p>
          <a:p>
            <a:pPr algn="ctr"/>
            <a:r>
              <a:rPr lang="en-GB" sz="3600" dirty="0"/>
              <a:t>Closing</a:t>
            </a:r>
          </a:p>
        </p:txBody>
      </p:sp>
    </p:spTree>
    <p:extLst>
      <p:ext uri="{BB962C8B-B14F-4D97-AF65-F5344CB8AC3E}">
        <p14:creationId xmlns:p14="http://schemas.microsoft.com/office/powerpoint/2010/main" val="203301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1)">
                                      <p:cBhvr>
                                        <p:cTn id="10" dur="2000"/>
                                        <p:tgtEl>
                                          <p:spTgt spid="3">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heel(1)">
                                      <p:cBhvr>
                                        <p:cTn id="13" dur="2000"/>
                                        <p:tgtEl>
                                          <p:spTgt spid="3">
                                            <p:txEl>
                                              <p:pRg st="2" end="2"/>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heel(1)">
                                      <p:cBhvr>
                                        <p:cTn id="16" dur="2000"/>
                                        <p:tgtEl>
                                          <p:spTgt spid="3">
                                            <p:txEl>
                                              <p:pRg st="3" end="3"/>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heel(1)">
                                      <p:cBhvr>
                                        <p:cTn id="19"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7F6CB-C3CD-9B76-9EF4-4F34FB70A864}"/>
              </a:ext>
            </a:extLst>
          </p:cNvPr>
          <p:cNvSpPr>
            <a:spLocks noGrp="1"/>
          </p:cNvSpPr>
          <p:nvPr>
            <p:ph type="title"/>
          </p:nvPr>
        </p:nvSpPr>
        <p:spPr/>
        <p:txBody>
          <a:bodyPr>
            <a:normAutofit/>
          </a:bodyPr>
          <a:lstStyle/>
          <a:p>
            <a:pPr algn="ctr"/>
            <a:r>
              <a:rPr lang="en-GB" sz="4000" dirty="0"/>
              <a:t>The Takeaway</a:t>
            </a:r>
          </a:p>
        </p:txBody>
      </p:sp>
      <p:sp>
        <p:nvSpPr>
          <p:cNvPr id="3" name="Content Placeholder 2">
            <a:extLst>
              <a:ext uri="{FF2B5EF4-FFF2-40B4-BE49-F238E27FC236}">
                <a16:creationId xmlns:a16="http://schemas.microsoft.com/office/drawing/2014/main" id="{9DCFCA78-889F-6904-928E-988839CD0249}"/>
              </a:ext>
            </a:extLst>
          </p:cNvPr>
          <p:cNvSpPr>
            <a:spLocks noGrp="1"/>
          </p:cNvSpPr>
          <p:nvPr>
            <p:ph idx="1"/>
          </p:nvPr>
        </p:nvSpPr>
        <p:spPr>
          <a:xfrm>
            <a:off x="1462594" y="2635135"/>
            <a:ext cx="10365223" cy="3836917"/>
          </a:xfrm>
        </p:spPr>
        <p:txBody>
          <a:bodyPr>
            <a:noAutofit/>
          </a:bodyPr>
          <a:lstStyle/>
          <a:p>
            <a:pPr algn="ctr"/>
            <a:r>
              <a:rPr lang="en-GB" sz="2800" dirty="0"/>
              <a:t>Know your material</a:t>
            </a:r>
          </a:p>
          <a:p>
            <a:pPr algn="ctr"/>
            <a:r>
              <a:rPr lang="en-GB" sz="2800" dirty="0"/>
              <a:t>Do your Best</a:t>
            </a:r>
          </a:p>
          <a:p>
            <a:pPr algn="ctr"/>
            <a:r>
              <a:rPr lang="en-GB" sz="2400" dirty="0"/>
              <a:t>Remember the words of John Lydgate (made famous by </a:t>
            </a:r>
          </a:p>
          <a:p>
            <a:pPr algn="ctr"/>
            <a:r>
              <a:rPr lang="en-GB" sz="2400" dirty="0"/>
              <a:t>President Abraham Lincoln):</a:t>
            </a:r>
          </a:p>
          <a:p>
            <a:pPr algn="ctr"/>
            <a:r>
              <a:rPr lang="en-GB" sz="2800" dirty="0"/>
              <a:t>You can please some of the people all of the time, </a:t>
            </a:r>
          </a:p>
          <a:p>
            <a:pPr algn="ctr"/>
            <a:r>
              <a:rPr lang="en-GB" sz="2800" dirty="0"/>
              <a:t>you can please all of the people some of the time, </a:t>
            </a:r>
          </a:p>
          <a:p>
            <a:pPr algn="ctr"/>
            <a:r>
              <a:rPr lang="en-GB" sz="2800" dirty="0"/>
              <a:t>but you can’t please all of the people all of the time</a:t>
            </a:r>
          </a:p>
        </p:txBody>
      </p:sp>
    </p:spTree>
    <p:extLst>
      <p:ext uri="{BB962C8B-B14F-4D97-AF65-F5344CB8AC3E}">
        <p14:creationId xmlns:p14="http://schemas.microsoft.com/office/powerpoint/2010/main" val="360312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7EBE-220D-E36F-9226-E2B2DA801848}"/>
              </a:ext>
            </a:extLst>
          </p:cNvPr>
          <p:cNvSpPr>
            <a:spLocks noGrp="1"/>
          </p:cNvSpPr>
          <p:nvPr>
            <p:ph type="title"/>
          </p:nvPr>
        </p:nvSpPr>
        <p:spPr/>
        <p:txBody>
          <a:bodyPr/>
          <a:lstStyle/>
          <a:p>
            <a:r>
              <a:rPr lang="en-GB" dirty="0"/>
              <a:t>In other words, say to yourself- I’m doing my best and if you don’t like it,</a:t>
            </a:r>
          </a:p>
        </p:txBody>
      </p:sp>
      <p:pic>
        <p:nvPicPr>
          <p:cNvPr id="4" name="Content Placeholder 3">
            <a:extLst>
              <a:ext uri="{FF2B5EF4-FFF2-40B4-BE49-F238E27FC236}">
                <a16:creationId xmlns:a16="http://schemas.microsoft.com/office/drawing/2014/main" id="{DFDCF104-A85C-D9B5-986C-7F200233F815}"/>
              </a:ext>
            </a:extLst>
          </p:cNvPr>
          <p:cNvPicPr>
            <a:picLocks noGrp="1" noChangeAspect="1"/>
          </p:cNvPicPr>
          <p:nvPr>
            <p:ph idx="1"/>
          </p:nvPr>
        </p:nvPicPr>
        <p:blipFill>
          <a:blip r:embed="rId2"/>
          <a:stretch>
            <a:fillRect/>
          </a:stretch>
        </p:blipFill>
        <p:spPr>
          <a:xfrm>
            <a:off x="5506960" y="3059113"/>
            <a:ext cx="2276630" cy="3413125"/>
          </a:xfrm>
          <a:prstGeom prst="rect">
            <a:avLst/>
          </a:prstGeom>
        </p:spPr>
      </p:pic>
    </p:spTree>
    <p:extLst>
      <p:ext uri="{BB962C8B-B14F-4D97-AF65-F5344CB8AC3E}">
        <p14:creationId xmlns:p14="http://schemas.microsoft.com/office/powerpoint/2010/main" val="30378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A2524-CE1B-23D2-E253-5C482E78A0AA}"/>
              </a:ext>
            </a:extLst>
          </p:cNvPr>
          <p:cNvSpPr>
            <a:spLocks noGrp="1"/>
          </p:cNvSpPr>
          <p:nvPr>
            <p:ph type="title"/>
          </p:nvPr>
        </p:nvSpPr>
        <p:spPr/>
        <p:txBody>
          <a:bodyPr/>
          <a:lstStyle/>
          <a:p>
            <a:pPr algn="ctr"/>
            <a:r>
              <a:rPr lang="en-GB" dirty="0"/>
              <a:t>Acknowledgments</a:t>
            </a:r>
          </a:p>
        </p:txBody>
      </p:sp>
      <p:sp>
        <p:nvSpPr>
          <p:cNvPr id="3" name="Content Placeholder 2">
            <a:extLst>
              <a:ext uri="{FF2B5EF4-FFF2-40B4-BE49-F238E27FC236}">
                <a16:creationId xmlns:a16="http://schemas.microsoft.com/office/drawing/2014/main" id="{E3ECC697-6F77-B9C1-E3BE-5BC2C35B6143}"/>
              </a:ext>
            </a:extLst>
          </p:cNvPr>
          <p:cNvSpPr>
            <a:spLocks noGrp="1"/>
          </p:cNvSpPr>
          <p:nvPr>
            <p:ph idx="1"/>
          </p:nvPr>
        </p:nvSpPr>
        <p:spPr/>
        <p:txBody>
          <a:bodyPr>
            <a:normAutofit lnSpcReduction="10000"/>
          </a:bodyPr>
          <a:lstStyle/>
          <a:p>
            <a:pPr algn="ctr"/>
            <a:r>
              <a:rPr lang="en-GB" sz="6000" dirty="0"/>
              <a:t>Inspired by</a:t>
            </a:r>
          </a:p>
          <a:p>
            <a:pPr algn="ctr"/>
            <a:r>
              <a:rPr lang="en-GB" sz="6000" dirty="0"/>
              <a:t> and dedicated to </a:t>
            </a:r>
          </a:p>
          <a:p>
            <a:pPr algn="ctr"/>
            <a:r>
              <a:rPr lang="en-GB" sz="6000" dirty="0"/>
              <a:t>the staff and students of CTU</a:t>
            </a:r>
          </a:p>
        </p:txBody>
      </p:sp>
    </p:spTree>
    <p:extLst>
      <p:ext uri="{BB962C8B-B14F-4D97-AF65-F5344CB8AC3E}">
        <p14:creationId xmlns:p14="http://schemas.microsoft.com/office/powerpoint/2010/main" val="28584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BE43E56C-FA59-A051-17E6-36E561A2D408}"/>
              </a:ext>
            </a:extLst>
          </p:cNvPr>
          <p:cNvPicPr>
            <a:picLocks noGrp="1" noChangeAspect="1"/>
          </p:cNvPicPr>
          <p:nvPr>
            <p:ph idx="1"/>
          </p:nvPr>
        </p:nvPicPr>
        <p:blipFill rotWithShape="1">
          <a:blip r:embed="rId2"/>
          <a:srcRect b="59073"/>
          <a:stretch/>
        </p:blipFill>
        <p:spPr>
          <a:xfrm>
            <a:off x="360000" y="360000"/>
            <a:ext cx="11473200" cy="6138000"/>
          </a:xfrm>
          <a:prstGeom prst="rect">
            <a:avLst/>
          </a:prstGeom>
          <a:noFill/>
        </p:spPr>
      </p:pic>
    </p:spTree>
    <p:extLst>
      <p:ext uri="{BB962C8B-B14F-4D97-AF65-F5344CB8AC3E}">
        <p14:creationId xmlns:p14="http://schemas.microsoft.com/office/powerpoint/2010/main" val="1587605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E2C0FE96-5E39-59BD-7A8B-C1DF81EA740D}"/>
              </a:ext>
            </a:extLst>
          </p:cNvPr>
          <p:cNvPicPr>
            <a:picLocks noGrp="1" noChangeAspect="1"/>
          </p:cNvPicPr>
          <p:nvPr>
            <p:ph idx="1"/>
          </p:nvPr>
        </p:nvPicPr>
        <p:blipFill rotWithShape="1">
          <a:blip r:embed="rId2"/>
          <a:srcRect t="13010"/>
          <a:stretch/>
        </p:blipFill>
        <p:spPr>
          <a:xfrm>
            <a:off x="360000" y="360000"/>
            <a:ext cx="11473200" cy="6138000"/>
          </a:xfrm>
          <a:prstGeom prst="rect">
            <a:avLst/>
          </a:prstGeom>
          <a:noFill/>
        </p:spPr>
      </p:pic>
    </p:spTree>
    <p:extLst>
      <p:ext uri="{BB962C8B-B14F-4D97-AF65-F5344CB8AC3E}">
        <p14:creationId xmlns:p14="http://schemas.microsoft.com/office/powerpoint/2010/main" val="1197408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2030DC35-A4AE-B2C4-9A35-EA36EEFCCA37}"/>
              </a:ext>
            </a:extLst>
          </p:cNvPr>
          <p:cNvPicPr>
            <a:picLocks noGrp="1" noChangeAspect="1"/>
          </p:cNvPicPr>
          <p:nvPr>
            <p:ph idx="1"/>
          </p:nvPr>
        </p:nvPicPr>
        <p:blipFill rotWithShape="1">
          <a:blip r:embed="rId2"/>
          <a:srcRect t="11547" b="13103"/>
          <a:stretch/>
        </p:blipFill>
        <p:spPr>
          <a:xfrm>
            <a:off x="360000" y="360000"/>
            <a:ext cx="11473200" cy="6138000"/>
          </a:xfrm>
          <a:prstGeom prst="rect">
            <a:avLst/>
          </a:prstGeom>
          <a:noFill/>
        </p:spPr>
      </p:pic>
    </p:spTree>
    <p:extLst>
      <p:ext uri="{BB962C8B-B14F-4D97-AF65-F5344CB8AC3E}">
        <p14:creationId xmlns:p14="http://schemas.microsoft.com/office/powerpoint/2010/main" val="3618129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6C97FC-5A97-2C1D-4457-CF22307BF308}"/>
              </a:ext>
            </a:extLst>
          </p:cNvPr>
          <p:cNvPicPr>
            <a:picLocks noChangeAspect="1"/>
          </p:cNvPicPr>
          <p:nvPr/>
        </p:nvPicPr>
        <p:blipFill rotWithShape="1">
          <a:blip r:embed="rId2"/>
          <a:srcRect t="2826" b="25843"/>
          <a:stretch/>
        </p:blipFill>
        <p:spPr>
          <a:xfrm>
            <a:off x="360000" y="360000"/>
            <a:ext cx="11473200" cy="6138000"/>
          </a:xfrm>
          <a:prstGeom prst="rect">
            <a:avLst/>
          </a:prstGeom>
          <a:noFill/>
        </p:spPr>
      </p:pic>
    </p:spTree>
    <p:extLst>
      <p:ext uri="{BB962C8B-B14F-4D97-AF65-F5344CB8AC3E}">
        <p14:creationId xmlns:p14="http://schemas.microsoft.com/office/powerpoint/2010/main" val="3549146984"/>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chnika">
      <a:majorFont>
        <a:latin typeface="Technika-Bold"/>
        <a:ea typeface=""/>
        <a:cs typeface=""/>
      </a:majorFont>
      <a:minorFont>
        <a:latin typeface="Technika"/>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_EN.POTX  -  Read-Only" id="{2C72AA46-50A7-4EE9-8975-28B0E0797DA5}" vid="{897F89CD-27A4-4F9B-B55F-4432B422F2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D8BF5FFC9FF8C4897AEC9AED20E0ED3" ma:contentTypeVersion="7" ma:contentTypeDescription="Vytvoří nový dokument" ma:contentTypeScope="" ma:versionID="9c7742eef253ca63a36553293c403712">
  <xsd:schema xmlns:xsd="http://www.w3.org/2001/XMLSchema" xmlns:xs="http://www.w3.org/2001/XMLSchema" xmlns:p="http://schemas.microsoft.com/office/2006/metadata/properties" xmlns:ns2="058c6521-8f57-4aaa-8abb-c9ef4d911cad" targetNamespace="http://schemas.microsoft.com/office/2006/metadata/properties" ma:root="true" ma:fieldsID="6046545c9bb09068020cb5e4dadb60bc" ns2:_="">
    <xsd:import namespace="058c6521-8f57-4aaa-8abb-c9ef4d911ca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8c6521-8f57-4aaa-8abb-c9ef4d911c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0EEDDCE-E783-4E8A-895F-030E89F90168}"/>
</file>

<file path=customXml/itemProps2.xml><?xml version="1.0" encoding="utf-8"?>
<ds:datastoreItem xmlns:ds="http://schemas.openxmlformats.org/officeDocument/2006/customXml" ds:itemID="{366B0246-BAE6-4068-9B48-35B28DB2FE3B}"/>
</file>

<file path=customXml/itemProps3.xml><?xml version="1.0" encoding="utf-8"?>
<ds:datastoreItem xmlns:ds="http://schemas.openxmlformats.org/officeDocument/2006/customXml" ds:itemID="{5A8D0FC4-8EC5-4F70-9590-B124105E908C}"/>
</file>

<file path=docProps/app.xml><?xml version="1.0" encoding="utf-8"?>
<Properties xmlns="http://schemas.openxmlformats.org/officeDocument/2006/extended-properties" xmlns:vt="http://schemas.openxmlformats.org/officeDocument/2006/docPropsVTypes">
  <Template>PowerPoint_EN</Template>
  <TotalTime>2702</TotalTime>
  <Words>812</Words>
  <Application>Microsoft Office PowerPoint</Application>
  <PresentationFormat>Widescreen</PresentationFormat>
  <Paragraphs>142</Paragraphs>
  <Slides>56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Technika-Bold</vt:lpstr>
      <vt:lpstr>Technika</vt:lpstr>
      <vt:lpstr>Proxima Nova</vt:lpstr>
      <vt:lpstr>Arial</vt:lpstr>
      <vt:lpstr>Calibri</vt:lpstr>
      <vt:lpstr>Century Schoolbook</vt:lpstr>
      <vt:lpstr>Motiv Office</vt:lpstr>
      <vt:lpstr>PowerPoint Presentation</vt:lpstr>
      <vt:lpstr>How to Keep your Audience Interested: Scientific Communication and Conference Skills </vt:lpstr>
      <vt:lpstr>Motivation</vt:lpstr>
      <vt:lpstr>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Crossing the Rubicon</vt:lpstr>
      <vt:lpstr>PowerPoint Presentation</vt:lpstr>
      <vt:lpstr>PowerPoint Presentation</vt:lpstr>
      <vt:lpstr>The Voice</vt:lpstr>
      <vt:lpstr>Small Stokes Shift</vt:lpstr>
      <vt:lpstr>PowerPoint Presentation</vt:lpstr>
      <vt:lpstr>PowerPoint Presentation</vt:lpstr>
      <vt:lpstr>PowerPoint Presentation</vt:lpstr>
      <vt:lpstr>PowerPoint Presentation</vt:lpstr>
      <vt:lpstr>How you deliver directly impacts your audience and yourself </vt:lpstr>
      <vt:lpstr>OK! But what about the content?</vt:lpstr>
      <vt:lpstr>Benefit: what’s in it for me?</vt:lpstr>
      <vt:lpstr>Darren Copeland Who is he?</vt:lpstr>
      <vt:lpstr>Where are you taking us Darren?</vt:lpstr>
      <vt:lpstr>And…This was the Opening</vt:lpstr>
      <vt:lpstr>A.  B.  C.  D.</vt:lpstr>
      <vt:lpstr>PowerPoint Presentation</vt:lpstr>
      <vt:lpstr>PowerPoint Presentation</vt:lpstr>
      <vt:lpstr>PowerPoint Presentation</vt:lpstr>
      <vt:lpstr>PowerPoint Presentation</vt:lpstr>
      <vt:lpstr>Images and Speech combine to fix sense</vt:lpstr>
      <vt:lpstr>The Great Explainer</vt:lpstr>
      <vt:lpstr>PowerPoint Presentation</vt:lpstr>
      <vt:lpstr>Main Body  Smooth Structure Signposting</vt:lpstr>
      <vt:lpstr>Emphasis through discourse marking</vt:lpstr>
      <vt:lpstr>The smallest details often have the biggest consequences</vt:lpstr>
      <vt:lpstr>Visual Aids- graphics and visual data Science and Mathematics</vt:lpstr>
      <vt:lpstr>PowerPoint Presentation</vt:lpstr>
      <vt:lpstr>PowerPoint Presentation</vt:lpstr>
      <vt:lpstr>PowerPoint Presentation</vt:lpstr>
      <vt:lpstr>PowerPoint Presentation</vt:lpstr>
      <vt:lpstr>PowerPoint Presentation</vt:lpstr>
      <vt:lpstr>What should be in a conclusion? </vt:lpstr>
      <vt:lpstr>Where have you taken us Darren?</vt:lpstr>
      <vt:lpstr>The Takeaway</vt:lpstr>
      <vt:lpstr>In other words, say to yourself- I’m doing my best and if you don’t like it,</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Copeland, Darren</dc:creator>
  <cp:lastModifiedBy>darren copeland</cp:lastModifiedBy>
  <cp:revision>13</cp:revision>
  <cp:lastPrinted>2023-10-11T12:15:44Z</cp:lastPrinted>
  <dcterms:created xsi:type="dcterms:W3CDTF">2023-06-19T10:46:38Z</dcterms:created>
  <dcterms:modified xsi:type="dcterms:W3CDTF">2023-11-15T11:27:25Z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0x010100D50AAAD1045CF54C8E26504B240A16CC</vt:lpwstr>
  </property>
</Properties>
</file>